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303" r:id="rId2"/>
    <p:sldId id="322" r:id="rId3"/>
    <p:sldId id="315" r:id="rId4"/>
    <p:sldId id="330" r:id="rId5"/>
    <p:sldId id="324" r:id="rId6"/>
    <p:sldId id="317" r:id="rId7"/>
    <p:sldId id="325" r:id="rId8"/>
    <p:sldId id="329" r:id="rId9"/>
  </p:sldIdLst>
  <p:sldSz cx="9906000" cy="6858000" type="A4"/>
  <p:notesSz cx="6797675" cy="987266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19">
          <p15:clr>
            <a:srgbClr val="A4A3A4"/>
          </p15:clr>
        </p15:guide>
        <p15:guide id="2" pos="6239">
          <p15:clr>
            <a:srgbClr val="A4A3A4"/>
          </p15:clr>
        </p15:guide>
      </p15:sldGuideLst>
    </p:ext>
    <p:ext uri="{2D200454-40CA-4A62-9FC3-DE9A4176ACB9}">
      <p15:notesGuideLst xmlns:p15="http://schemas.microsoft.com/office/powerpoint/2012/main">
        <p15:guide id="1" orient="horz" pos="3110" userDrawn="1">
          <p15:clr>
            <a:srgbClr val="A4A3A4"/>
          </p15:clr>
        </p15:guide>
        <p15:guide id="2" pos="2141"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E9534"/>
    <a:srgbClr val="984807"/>
    <a:srgbClr val="FEF3E5"/>
    <a:srgbClr val="F8C57F"/>
    <a:srgbClr val="F4A329"/>
    <a:srgbClr val="A5DAAD"/>
    <a:srgbClr val="A9121C"/>
    <a:srgbClr val="1EA233"/>
    <a:srgbClr val="E8F5EA"/>
    <a:srgbClr val="E06B0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ittlere Formatvorlage 2 - Akz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Mittlere Formatvorlage 2 - Akz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16D9F66E-5EB9-4882-86FB-DCBF35E3C3E4}" styleName="Mittlere Formatvorlage 4 - Akz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5591" autoAdjust="0"/>
    <p:restoredTop sz="99878" autoAdjust="0"/>
  </p:normalViewPr>
  <p:slideViewPr>
    <p:cSldViewPr>
      <p:cViewPr varScale="1">
        <p:scale>
          <a:sx n="114" d="100"/>
          <a:sy n="114" d="100"/>
        </p:scale>
        <p:origin x="1830" y="102"/>
      </p:cViewPr>
      <p:guideLst>
        <p:guide orient="horz" pos="119"/>
        <p:guide pos="6239"/>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52" d="100"/>
          <a:sy n="52" d="100"/>
        </p:scale>
        <p:origin x="-2592" y="-84"/>
      </p:cViewPr>
      <p:guideLst>
        <p:guide orient="horz" pos="3110"/>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45659" cy="493633"/>
          </a:xfrm>
          <a:prstGeom prst="rect">
            <a:avLst/>
          </a:prstGeom>
        </p:spPr>
        <p:txBody>
          <a:bodyPr vert="horz" lIns="91440" tIns="45720" rIns="91440" bIns="45720" rtlCol="0"/>
          <a:lstStyle>
            <a:lvl1pPr algn="l">
              <a:defRPr sz="1200"/>
            </a:lvl1pPr>
          </a:lstStyle>
          <a:p>
            <a:endParaRPr lang="de-DE" dirty="0"/>
          </a:p>
        </p:txBody>
      </p:sp>
      <p:sp>
        <p:nvSpPr>
          <p:cNvPr id="3" name="Datumsplatzhalter 2"/>
          <p:cNvSpPr>
            <a:spLocks noGrp="1"/>
          </p:cNvSpPr>
          <p:nvPr>
            <p:ph type="dt" idx="1"/>
          </p:nvPr>
        </p:nvSpPr>
        <p:spPr>
          <a:xfrm>
            <a:off x="3850443" y="0"/>
            <a:ext cx="2945659" cy="493633"/>
          </a:xfrm>
          <a:prstGeom prst="rect">
            <a:avLst/>
          </a:prstGeom>
        </p:spPr>
        <p:txBody>
          <a:bodyPr vert="horz" lIns="91440" tIns="45720" rIns="91440" bIns="45720" rtlCol="0"/>
          <a:lstStyle>
            <a:lvl1pPr algn="r">
              <a:defRPr sz="1200"/>
            </a:lvl1pPr>
          </a:lstStyle>
          <a:p>
            <a:fld id="{3A6C608B-37A3-472B-B7F7-5C7DF952C3C7}" type="datetimeFigureOut">
              <a:rPr lang="de-DE" smtClean="0"/>
              <a:pPr/>
              <a:t>30.09.2024</a:t>
            </a:fld>
            <a:endParaRPr lang="de-DE" dirty="0"/>
          </a:p>
        </p:txBody>
      </p:sp>
      <p:sp>
        <p:nvSpPr>
          <p:cNvPr id="4" name="Folienbildplatzhalter 3"/>
          <p:cNvSpPr>
            <a:spLocks noGrp="1" noRot="1" noChangeAspect="1"/>
          </p:cNvSpPr>
          <p:nvPr>
            <p:ph type="sldImg" idx="2"/>
          </p:nvPr>
        </p:nvSpPr>
        <p:spPr>
          <a:xfrm>
            <a:off x="725488" y="739775"/>
            <a:ext cx="5346700" cy="3703638"/>
          </a:xfrm>
          <a:prstGeom prst="rect">
            <a:avLst/>
          </a:prstGeom>
          <a:noFill/>
          <a:ln w="12700">
            <a:solidFill>
              <a:prstClr val="black"/>
            </a:solidFill>
          </a:ln>
        </p:spPr>
        <p:txBody>
          <a:bodyPr vert="horz" lIns="91440" tIns="45720" rIns="91440" bIns="45720" rtlCol="0" anchor="ctr"/>
          <a:lstStyle/>
          <a:p>
            <a:endParaRPr lang="de-DE" dirty="0"/>
          </a:p>
        </p:txBody>
      </p:sp>
      <p:sp>
        <p:nvSpPr>
          <p:cNvPr id="5" name="Notizenplatzhalter 4"/>
          <p:cNvSpPr>
            <a:spLocks noGrp="1"/>
          </p:cNvSpPr>
          <p:nvPr>
            <p:ph type="body" sz="quarter" idx="3"/>
          </p:nvPr>
        </p:nvSpPr>
        <p:spPr>
          <a:xfrm>
            <a:off x="679768" y="4689515"/>
            <a:ext cx="5438140" cy="4442698"/>
          </a:xfrm>
          <a:prstGeom prst="rect">
            <a:avLst/>
          </a:prstGeom>
        </p:spPr>
        <p:txBody>
          <a:bodyPr vert="horz" lIns="91440" tIns="45720" rIns="91440" bIns="45720" rtlCol="0"/>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9377317"/>
            <a:ext cx="2945659" cy="493633"/>
          </a:xfrm>
          <a:prstGeom prst="rect">
            <a:avLst/>
          </a:prstGeom>
        </p:spPr>
        <p:txBody>
          <a:bodyPr vert="horz" lIns="91440" tIns="45720" rIns="91440" bIns="45720" rtlCol="0" anchor="b"/>
          <a:lstStyle>
            <a:lvl1pPr algn="l">
              <a:defRPr sz="1200"/>
            </a:lvl1pPr>
          </a:lstStyle>
          <a:p>
            <a:endParaRPr lang="de-DE" dirty="0"/>
          </a:p>
        </p:txBody>
      </p:sp>
      <p:sp>
        <p:nvSpPr>
          <p:cNvPr id="7" name="Foliennummernplatzhalter 6"/>
          <p:cNvSpPr>
            <a:spLocks noGrp="1"/>
          </p:cNvSpPr>
          <p:nvPr>
            <p:ph type="sldNum" sz="quarter" idx="5"/>
          </p:nvPr>
        </p:nvSpPr>
        <p:spPr>
          <a:xfrm>
            <a:off x="3850443" y="9377317"/>
            <a:ext cx="2945659" cy="493633"/>
          </a:xfrm>
          <a:prstGeom prst="rect">
            <a:avLst/>
          </a:prstGeom>
        </p:spPr>
        <p:txBody>
          <a:bodyPr vert="horz" lIns="91440" tIns="45720" rIns="91440" bIns="45720" rtlCol="0" anchor="b"/>
          <a:lstStyle>
            <a:lvl1pPr algn="r">
              <a:defRPr sz="1200"/>
            </a:lvl1pPr>
          </a:lstStyle>
          <a:p>
            <a:fld id="{7F19572C-298E-4E98-8D93-C17939AC38EB}" type="slidenum">
              <a:rPr lang="de-DE" smtClean="0"/>
              <a:pPr/>
              <a:t>‹Nr.›</a:t>
            </a:fld>
            <a:endParaRPr lang="de-DE" dirty="0"/>
          </a:p>
        </p:txBody>
      </p:sp>
    </p:spTree>
    <p:extLst>
      <p:ext uri="{BB962C8B-B14F-4D97-AF65-F5344CB8AC3E}">
        <p14:creationId xmlns:p14="http://schemas.microsoft.com/office/powerpoint/2010/main" val="40999974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7F19572C-298E-4E98-8D93-C17939AC38EB}" type="slidenum">
              <a:rPr lang="de-DE" smtClean="0"/>
              <a:pPr/>
              <a:t>3</a:t>
            </a:fld>
            <a:endParaRPr lang="de-DE" dirty="0"/>
          </a:p>
        </p:txBody>
      </p:sp>
    </p:spTree>
    <p:extLst>
      <p:ext uri="{BB962C8B-B14F-4D97-AF65-F5344CB8AC3E}">
        <p14:creationId xmlns:p14="http://schemas.microsoft.com/office/powerpoint/2010/main" val="37782366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2130426"/>
            <a:ext cx="8420100" cy="1470025"/>
          </a:xfrm>
        </p:spPr>
        <p:txBody>
          <a:bodyPr/>
          <a:lstStyle/>
          <a:p>
            <a:r>
              <a:rPr lang="en-US"/>
              <a:t>Click to edit Master title style</a:t>
            </a:r>
          </a:p>
        </p:txBody>
      </p:sp>
      <p:sp>
        <p:nvSpPr>
          <p:cNvPr id="3" name="Subtitle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28AB0A5-36F6-463A-B41F-B979008CB6B1}" type="datetime1">
              <a:rPr lang="en-US" smtClean="0"/>
              <a:pPr/>
              <a:t>9/30/2024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‹Nr.›</a:t>
            </a:fld>
            <a:endParaRPr lang="en-US" dirty="0"/>
          </a:p>
        </p:txBody>
      </p:sp>
      <p:pic>
        <p:nvPicPr>
          <p:cNvPr id="7" name="Picture 5"/>
          <p:cNvPicPr>
            <a:picLocks noChangeAspect="1" noChangeArrowheads="1"/>
          </p:cNvPicPr>
          <p:nvPr userDrawn="1"/>
        </p:nvPicPr>
        <p:blipFill>
          <a:blip r:embed="rId2" cstate="print"/>
          <a:srcRect/>
          <a:stretch>
            <a:fillRect/>
          </a:stretch>
        </p:blipFill>
        <p:spPr bwMode="auto">
          <a:xfrm>
            <a:off x="6108700" y="228600"/>
            <a:ext cx="3668316" cy="2538413"/>
          </a:xfrm>
          <a:prstGeom prst="rect">
            <a:avLst/>
          </a:prstGeom>
          <a:noFill/>
          <a:ln w="9525">
            <a:noFill/>
            <a:miter lim="800000"/>
            <a:headEnd/>
            <a:tailEnd/>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A1B82DC-265B-4383-9E5C-F021F2588673}" type="datetime1">
              <a:rPr lang="en-US" smtClean="0"/>
              <a:pPr/>
              <a:t>9/30/2024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‹Nr.›</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81850" y="274639"/>
            <a:ext cx="222885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95300" y="274639"/>
            <a:ext cx="652145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8403093-A81C-4B78-9943-E32C1B5A7F72}" type="datetime1">
              <a:rPr lang="en-US" smtClean="0"/>
              <a:pPr/>
              <a:t>9/30/2024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‹Nr.›</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65100" y="152400"/>
            <a:ext cx="9575800" cy="914400"/>
          </a:xfrm>
        </p:spPr>
        <p:txBody>
          <a:bodyPr/>
          <a:lstStyle/>
          <a:p>
            <a:r>
              <a:rPr lang="en-US" dirty="0"/>
              <a:t>Click to edit Master title style</a:t>
            </a:r>
          </a:p>
        </p:txBody>
      </p:sp>
      <p:sp>
        <p:nvSpPr>
          <p:cNvPr id="3" name="Content Placeholder 2"/>
          <p:cNvSpPr>
            <a:spLocks noGrp="1"/>
          </p:cNvSpPr>
          <p:nvPr>
            <p:ph idx="1"/>
          </p:nvPr>
        </p:nvSpPr>
        <p:spPr>
          <a:xfrm>
            <a:off x="165100" y="1219200"/>
            <a:ext cx="9575800" cy="5334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82506" y="4406901"/>
            <a:ext cx="8420100" cy="1362075"/>
          </a:xfrm>
        </p:spPr>
        <p:txBody>
          <a:bodyPr anchor="t"/>
          <a:lstStyle>
            <a:lvl1pPr algn="l">
              <a:defRPr sz="4000" b="1" cap="all"/>
            </a:lvl1pPr>
          </a:lstStyle>
          <a:p>
            <a:r>
              <a:rPr lang="en-US" dirty="0"/>
              <a:t>Click to edit Master title style</a:t>
            </a:r>
          </a:p>
        </p:txBody>
      </p:sp>
      <p:sp>
        <p:nvSpPr>
          <p:cNvPr id="3" name="Text Placeholder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3DA22D51-9C0D-47B1-989E-F672840C0336}" type="datetime1">
              <a:rPr lang="en-US" smtClean="0"/>
              <a:pPr/>
              <a:t>9/30/2024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‹Nr.›</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9530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03555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C86E234-E75A-4F9E-A8AB-7910931AC6E5}" type="datetime1">
              <a:rPr lang="en-US" smtClean="0"/>
              <a:pPr/>
              <a:t>9/30/2024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‹Nr.›</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768E43A-EE88-486F-A298-C44BE38F245D}" type="datetime1">
              <a:rPr lang="en-US" smtClean="0"/>
              <a:pPr/>
              <a:t>9/30/2024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‹Nr.›</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C6E22D8-CBEB-4A89-AFC4-A0AD52E37B79}" type="datetime1">
              <a:rPr lang="en-US" smtClean="0"/>
              <a:pPr/>
              <a:t>9/30/2024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‹Nr.›</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0A694EE-E732-47A2-BD52-977BE1433566}" type="datetime1">
              <a:rPr lang="en-US" smtClean="0"/>
              <a:pPr/>
              <a:t>9/30/2024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‹Nr.›</a:t>
            </a:fld>
            <a:endParaRPr lang="en-US" dirty="0"/>
          </a:p>
        </p:txBody>
      </p:sp>
      <p:pic>
        <p:nvPicPr>
          <p:cNvPr id="5" name="Picture 2" descr="P:\dkg logo 4.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061866" y="271132"/>
            <a:ext cx="1560330" cy="60203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95300" y="273050"/>
            <a:ext cx="3259006"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7F2DC87-DC2A-4B84-81BE-272B6F24CA67}" type="datetime1">
              <a:rPr lang="en-US" smtClean="0"/>
              <a:pPr/>
              <a:t>9/30/2024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‹Nr.›</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1645" y="4800600"/>
            <a:ext cx="59436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4D82962-079E-4336-B272-24732FB0FCE4}" type="datetime1">
              <a:rPr lang="en-US" smtClean="0"/>
              <a:pPr/>
              <a:t>9/30/2024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‹Nr.›</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95300" y="1600201"/>
            <a:ext cx="89154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95300" y="6356351"/>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9FF726B-AFC4-4D9B-BFEA-B665B9D6C933}" type="datetime1">
              <a:rPr lang="en-US" smtClean="0"/>
              <a:pPr/>
              <a:t>9/30/2024</a:t>
            </a:fld>
            <a:endParaRPr lang="en-US" dirty="0"/>
          </a:p>
        </p:txBody>
      </p:sp>
      <p:sp>
        <p:nvSpPr>
          <p:cNvPr id="5" name="Footer Placeholder 4"/>
          <p:cNvSpPr>
            <a:spLocks noGrp="1"/>
          </p:cNvSpPr>
          <p:nvPr>
            <p:ph type="ftr" sz="quarter" idx="3"/>
          </p:nvPr>
        </p:nvSpPr>
        <p:spPr>
          <a:xfrm>
            <a:off x="3384550" y="6356351"/>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7099300" y="6356351"/>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‹Nr.›</a:t>
            </a:fld>
            <a:endParaRPr lang="en-US" dirty="0"/>
          </a:p>
        </p:txBody>
      </p:sp>
    </p:spTree>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86" r:id="rId6"/>
    <p:sldLayoutId id="2147483687" r:id="rId7"/>
    <p:sldLayoutId id="2147483688" r:id="rId8"/>
    <p:sldLayoutId id="2147483689" r:id="rId9"/>
    <p:sldLayoutId id="2147483690" r:id="rId10"/>
    <p:sldLayoutId id="2147483691" r:id="rId1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feld 9"/>
          <p:cNvSpPr txBox="1"/>
          <p:nvPr/>
        </p:nvSpPr>
        <p:spPr>
          <a:xfrm>
            <a:off x="1371600" y="1484593"/>
            <a:ext cx="6494195" cy="369332"/>
          </a:xfrm>
          <a:prstGeom prst="rect">
            <a:avLst/>
          </a:prstGeom>
          <a:noFill/>
        </p:spPr>
        <p:txBody>
          <a:bodyPr wrap="square" rtlCol="0">
            <a:spAutoFit/>
          </a:bodyPr>
          <a:lstStyle/>
          <a:p>
            <a:r>
              <a:rPr lang="de-DE" b="1" dirty="0">
                <a:latin typeface="Arial" pitchFamily="34" charset="0"/>
                <a:cs typeface="Arial" pitchFamily="34" charset="0"/>
              </a:rPr>
              <a:t>Gesamtbewertung </a:t>
            </a:r>
          </a:p>
        </p:txBody>
      </p:sp>
      <p:sp>
        <p:nvSpPr>
          <p:cNvPr id="11" name="Textfeld 10"/>
          <p:cNvSpPr txBox="1"/>
          <p:nvPr/>
        </p:nvSpPr>
        <p:spPr>
          <a:xfrm>
            <a:off x="1371600" y="1916832"/>
            <a:ext cx="8189912" cy="1200329"/>
          </a:xfrm>
          <a:prstGeom prst="rect">
            <a:avLst/>
          </a:prstGeom>
          <a:noFill/>
        </p:spPr>
        <p:txBody>
          <a:bodyPr wrap="square" rtlCol="0">
            <a:spAutoFit/>
          </a:bodyPr>
          <a:lstStyle/>
          <a:p>
            <a:r>
              <a:rPr lang="de-DE" sz="2400" b="1" dirty="0">
                <a:solidFill>
                  <a:srgbClr val="A9121C"/>
                </a:solidFill>
                <a:latin typeface="Arial" charset="0"/>
                <a:cs typeface="Arial" charset="0"/>
              </a:rPr>
              <a:t>Darmkrebszentrum der ALB FILS KLINIKEN</a:t>
            </a:r>
          </a:p>
          <a:p>
            <a:r>
              <a:rPr lang="de-DE" sz="2400" b="1" dirty="0">
                <a:solidFill>
                  <a:srgbClr val="A9121C"/>
                </a:solidFill>
                <a:latin typeface="Arial" pitchFamily="34" charset="0"/>
                <a:cs typeface="Arial" pitchFamily="34" charset="0"/>
              </a:rPr>
              <a:t>(FAD-Z177 V)</a:t>
            </a:r>
          </a:p>
          <a:p>
            <a:endParaRPr lang="de-DE" sz="2400" b="1" dirty="0">
              <a:solidFill>
                <a:srgbClr val="A9121C"/>
              </a:solidFill>
              <a:latin typeface="Arial" pitchFamily="34" charset="0"/>
              <a:cs typeface="Arial" pitchFamily="34" charset="0"/>
            </a:endParaRPr>
          </a:p>
        </p:txBody>
      </p:sp>
      <p:sp>
        <p:nvSpPr>
          <p:cNvPr id="7" name="Textfeld 8"/>
          <p:cNvSpPr txBox="1"/>
          <p:nvPr/>
        </p:nvSpPr>
        <p:spPr>
          <a:xfrm>
            <a:off x="1374767" y="3160127"/>
            <a:ext cx="6862026" cy="3293209"/>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just"/>
            <a:r>
              <a:rPr lang="de-DE" sz="1200" dirty="0">
                <a:latin typeface="Arial" pitchFamily="34" charset="0"/>
                <a:cs typeface="Arial" pitchFamily="34" charset="0"/>
              </a:rPr>
              <a:t>Die vorliegende Gesamtbewertung bildet einen Anhang zu dem Jahresbericht 2024.</a:t>
            </a:r>
          </a:p>
          <a:p>
            <a:pPr algn="just"/>
            <a:endParaRPr lang="de-DE" sz="1200" dirty="0">
              <a:latin typeface="Arial" pitchFamily="34" charset="0"/>
              <a:cs typeface="Arial" pitchFamily="34" charset="0"/>
            </a:endParaRPr>
          </a:p>
          <a:p>
            <a:pPr algn="just"/>
            <a:r>
              <a:rPr lang="de-DE" sz="1200" dirty="0">
                <a:latin typeface="Arial" pitchFamily="34" charset="0"/>
                <a:cs typeface="Arial" pitchFamily="34" charset="0"/>
              </a:rPr>
              <a:t>Grundlage für die Gesamtbewertung des Einzelzentrums sind die Ergebnisse der Kennzahlen aus dem Jahresbericht 2024. Auf Basis eines definierten Gewichtungssystems (Folie 7) wurden die Ergebnisse der Kennzahlen für die Prozess- und die Behandlungsqualität ausgewertet und als Gesamtscore für jeden dieser Bereiche dargestellt.</a:t>
            </a:r>
          </a:p>
          <a:p>
            <a:pPr algn="just"/>
            <a:endParaRPr lang="de-DE" sz="1200" dirty="0">
              <a:latin typeface="Arial" pitchFamily="34" charset="0"/>
              <a:cs typeface="Arial" pitchFamily="34" charset="0"/>
            </a:endParaRPr>
          </a:p>
          <a:p>
            <a:pPr algn="just"/>
            <a:r>
              <a:rPr lang="de-DE" sz="1200" dirty="0">
                <a:latin typeface="Arial" pitchFamily="34" charset="0"/>
                <a:cs typeface="Arial" pitchFamily="34" charset="0"/>
              </a:rPr>
              <a:t>In Ergänzung zu dem Jahresbericht kann das Zentrum seine Leistung zusammengefasst für den Bereich der Prozess- und den Bereich der Behandlungsqualität im Vergleich zu anderen Zentren überblicken. Im Sinne eines lernenden Qualitätsmanagementsystems können auf diese Weise Bereiche mit sehr guten Ergebnissen, aber auch Bereiche mit Verbesserungspotential identifiziert und bearbeitet werden.</a:t>
            </a:r>
          </a:p>
          <a:p>
            <a:pPr algn="just"/>
            <a:endParaRPr lang="de-DE" sz="1200" dirty="0">
              <a:latin typeface="Arial" pitchFamily="34" charset="0"/>
              <a:cs typeface="Arial" pitchFamily="34" charset="0"/>
            </a:endParaRPr>
          </a:p>
          <a:p>
            <a:pPr algn="just"/>
            <a:endParaRPr lang="de-DE" sz="1200" dirty="0">
              <a:latin typeface="Arial" pitchFamily="34" charset="0"/>
              <a:cs typeface="Arial" pitchFamily="34" charset="0"/>
            </a:endParaRPr>
          </a:p>
          <a:p>
            <a:r>
              <a:rPr lang="en-US" sz="1200" dirty="0" err="1">
                <a:latin typeface="Arial" pitchFamily="34" charset="0"/>
                <a:cs typeface="Arial" pitchFamily="34" charset="0"/>
              </a:rPr>
              <a:t>Gesamtbewertung</a:t>
            </a:r>
            <a:r>
              <a:rPr lang="en-US" sz="1200" dirty="0">
                <a:latin typeface="Arial" pitchFamily="34" charset="0"/>
                <a:cs typeface="Arial" pitchFamily="34" charset="0"/>
              </a:rPr>
              <a:t> -  </a:t>
            </a:r>
            <a:r>
              <a:rPr lang="en-US" sz="1200" dirty="0" err="1">
                <a:latin typeface="Arial" pitchFamily="34" charset="0"/>
                <a:cs typeface="Arial" pitchFamily="34" charset="0"/>
              </a:rPr>
              <a:t>Anhang</a:t>
            </a:r>
            <a:r>
              <a:rPr lang="en-US" sz="1200" dirty="0">
                <a:solidFill>
                  <a:schemeClr val="bg1"/>
                </a:solidFill>
                <a:latin typeface="Arial" pitchFamily="34" charset="0"/>
                <a:cs typeface="Arial" pitchFamily="34" charset="0"/>
              </a:rPr>
              <a:t> </a:t>
            </a:r>
            <a:r>
              <a:rPr lang="en-US" sz="1200" dirty="0" err="1">
                <a:latin typeface="Arial" pitchFamily="34" charset="0"/>
                <a:cs typeface="Arial" pitchFamily="34" charset="0"/>
              </a:rPr>
              <a:t>zum</a:t>
            </a:r>
            <a:r>
              <a:rPr lang="en-US" sz="1200" dirty="0">
                <a:solidFill>
                  <a:schemeClr val="bg1"/>
                </a:solidFill>
                <a:latin typeface="Arial" pitchFamily="34" charset="0"/>
                <a:cs typeface="Arial" pitchFamily="34" charset="0"/>
              </a:rPr>
              <a:t> </a:t>
            </a:r>
            <a:r>
              <a:rPr lang="en-US" sz="1200" dirty="0" err="1">
                <a:latin typeface="Arial" pitchFamily="34" charset="0"/>
                <a:cs typeface="Arial" pitchFamily="34" charset="0"/>
              </a:rPr>
              <a:t>Jahresbericht</a:t>
            </a:r>
            <a:r>
              <a:rPr lang="en-US" sz="1200" dirty="0">
                <a:solidFill>
                  <a:schemeClr val="bg1"/>
                </a:solidFill>
                <a:latin typeface="Arial" pitchFamily="34" charset="0"/>
                <a:cs typeface="Arial" pitchFamily="34" charset="0"/>
              </a:rPr>
              <a:t> </a:t>
            </a:r>
            <a:r>
              <a:rPr lang="en-US" sz="1200" dirty="0" err="1">
                <a:latin typeface="Arial" pitchFamily="34" charset="0"/>
                <a:cs typeface="Arial" pitchFamily="34" charset="0"/>
              </a:rPr>
              <a:t>Darm</a:t>
            </a:r>
            <a:r>
              <a:rPr lang="en-US" sz="1200" dirty="0">
                <a:solidFill>
                  <a:schemeClr val="bg1"/>
                </a:solidFill>
                <a:latin typeface="Arial" pitchFamily="34" charset="0"/>
                <a:cs typeface="Arial" pitchFamily="34" charset="0"/>
              </a:rPr>
              <a:t> </a:t>
            </a:r>
            <a:r>
              <a:rPr lang="en-US" sz="1200" dirty="0">
                <a:latin typeface="Arial" pitchFamily="34" charset="0"/>
                <a:cs typeface="Arial" pitchFamily="34" charset="0"/>
              </a:rPr>
              <a:t>2024  </a:t>
            </a:r>
            <a:br>
              <a:rPr lang="en-US" sz="1200" dirty="0">
                <a:latin typeface="Arial" pitchFamily="34" charset="0"/>
                <a:cs typeface="Arial" pitchFamily="34" charset="0"/>
              </a:rPr>
            </a:br>
            <a:r>
              <a:rPr lang="de-DE" sz="1200" dirty="0">
                <a:latin typeface="Arial" pitchFamily="34" charset="0"/>
                <a:cs typeface="Arial" pitchFamily="34" charset="0"/>
              </a:rPr>
              <a:t>(Auditjahr 2023 / Kennzahlenjahr 2022)</a:t>
            </a:r>
          </a:p>
          <a:p>
            <a:pPr algn="just"/>
            <a:endParaRPr lang="de-DE" sz="1600" dirty="0">
              <a:latin typeface="Arial" pitchFamily="34" charset="0"/>
              <a:cs typeface="Arial" pitchFamily="34" charset="0"/>
            </a:endParaRPr>
          </a:p>
        </p:txBody>
      </p:sp>
      <p:cxnSp>
        <p:nvCxnSpPr>
          <p:cNvPr id="8" name="Gerade Verbindung 8">
            <a:extLst>
              <a:ext uri="{FF2B5EF4-FFF2-40B4-BE49-F238E27FC236}">
                <a16:creationId xmlns:a16="http://schemas.microsoft.com/office/drawing/2014/main" id="{5D84D9E2-FBC0-5DD5-4861-AB0BE6423E44}"/>
              </a:ext>
            </a:extLst>
          </p:cNvPr>
          <p:cNvCxnSpPr/>
          <p:nvPr/>
        </p:nvCxnSpPr>
        <p:spPr>
          <a:xfrm>
            <a:off x="0" y="949656"/>
            <a:ext cx="9906000" cy="0"/>
          </a:xfrm>
          <a:prstGeom prst="line">
            <a:avLst/>
          </a:prstGeom>
          <a:ln w="38100">
            <a:solidFill>
              <a:srgbClr val="F4A329"/>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Gerade Verbindung 8"/>
          <p:cNvCxnSpPr/>
          <p:nvPr/>
        </p:nvCxnSpPr>
        <p:spPr>
          <a:xfrm>
            <a:off x="0" y="949656"/>
            <a:ext cx="9906000" cy="0"/>
          </a:xfrm>
          <a:prstGeom prst="line">
            <a:avLst/>
          </a:prstGeom>
          <a:ln w="38100">
            <a:solidFill>
              <a:srgbClr val="F4A329"/>
            </a:solidFill>
          </a:ln>
        </p:spPr>
        <p:style>
          <a:lnRef idx="1">
            <a:schemeClr val="accent1"/>
          </a:lnRef>
          <a:fillRef idx="0">
            <a:schemeClr val="accent1"/>
          </a:fillRef>
          <a:effectRef idx="0">
            <a:schemeClr val="accent1"/>
          </a:effectRef>
          <a:fontRef idx="minor">
            <a:schemeClr val="tx1"/>
          </a:fontRef>
        </p:style>
      </p:cxnSp>
      <p:sp>
        <p:nvSpPr>
          <p:cNvPr id="10" name="Textfeld 9"/>
          <p:cNvSpPr txBox="1"/>
          <p:nvPr/>
        </p:nvSpPr>
        <p:spPr>
          <a:xfrm>
            <a:off x="9487373" y="6629400"/>
            <a:ext cx="242374" cy="215444"/>
          </a:xfrm>
          <a:prstGeom prst="rect">
            <a:avLst/>
          </a:prstGeom>
          <a:noFill/>
        </p:spPr>
        <p:txBody>
          <a:bodyPr wrap="none" rtlCol="0">
            <a:spAutoFit/>
          </a:bodyPr>
          <a:lstStyle/>
          <a:p>
            <a:r>
              <a:rPr lang="de-DE" sz="800" dirty="0">
                <a:latin typeface="Arial" pitchFamily="34" charset="0"/>
                <a:cs typeface="Arial" pitchFamily="34" charset="0"/>
              </a:rPr>
              <a:t>2</a:t>
            </a:r>
          </a:p>
        </p:txBody>
      </p:sp>
      <p:sp>
        <p:nvSpPr>
          <p:cNvPr id="14" name="Textfeld 13"/>
          <p:cNvSpPr txBox="1"/>
          <p:nvPr/>
        </p:nvSpPr>
        <p:spPr>
          <a:xfrm>
            <a:off x="166654" y="951111"/>
            <a:ext cx="1857388" cy="461665"/>
          </a:xfrm>
          <a:prstGeom prst="rect">
            <a:avLst/>
          </a:prstGeom>
          <a:noFill/>
        </p:spPr>
        <p:txBody>
          <a:bodyPr wrap="square" rtlCol="0">
            <a:spAutoFit/>
          </a:bodyPr>
          <a:lstStyle/>
          <a:p>
            <a:r>
              <a:rPr lang="de-DE" sz="1200" b="1" dirty="0">
                <a:solidFill>
                  <a:srgbClr val="DE9534"/>
                </a:solidFill>
                <a:latin typeface="Arial" pitchFamily="34" charset="0"/>
                <a:cs typeface="Arial" pitchFamily="34" charset="0"/>
              </a:rPr>
              <a:t>Prozessqualität</a:t>
            </a:r>
          </a:p>
          <a:p>
            <a:endParaRPr lang="de-DE" sz="1200" b="1" dirty="0">
              <a:solidFill>
                <a:srgbClr val="00B250"/>
              </a:solidFill>
              <a:latin typeface="Arial" pitchFamily="34" charset="0"/>
              <a:cs typeface="Arial" pitchFamily="34" charset="0"/>
            </a:endParaRPr>
          </a:p>
        </p:txBody>
      </p:sp>
      <p:sp>
        <p:nvSpPr>
          <p:cNvPr id="15" name="Fußzeilenplatzhalter 6"/>
          <p:cNvSpPr>
            <a:spLocks noGrp="1"/>
          </p:cNvSpPr>
          <p:nvPr>
            <p:ph type="ftr" sz="quarter" idx="11"/>
          </p:nvPr>
        </p:nvSpPr>
        <p:spPr>
          <a:xfrm>
            <a:off x="161925" y="6569076"/>
            <a:ext cx="5530850" cy="275768"/>
          </a:xfrm>
        </p:spPr>
        <p:txBody>
          <a:bodyPr/>
          <a:lstStyle/>
          <a:p>
            <a:pPr algn="l"/>
            <a:r>
              <a:rPr lang="en-US" sz="800" dirty="0" err="1">
                <a:solidFill>
                  <a:schemeClr val="tx1"/>
                </a:solidFill>
                <a:latin typeface="Arial" pitchFamily="34" charset="0"/>
                <a:cs typeface="Arial" pitchFamily="34" charset="0"/>
              </a:rPr>
              <a:t>Darmkrebszentrum der ALB FILS KLINIKEN</a:t>
            </a:r>
            <a:r>
              <a:rPr lang="en-US" sz="800" dirty="0">
                <a:solidFill>
                  <a:schemeClr val="tx1"/>
                </a:solidFill>
                <a:latin typeface="Arial" pitchFamily="34" charset="0"/>
                <a:cs typeface="Arial" pitchFamily="34" charset="0"/>
              </a:rPr>
              <a:t> (</a:t>
            </a:r>
            <a:r>
              <a:rPr lang="en-US" sz="800" dirty="0" err="1">
                <a:solidFill>
                  <a:schemeClr val="tx1"/>
                </a:solidFill>
                <a:latin typeface="Arial" pitchFamily="34" charset="0"/>
                <a:cs typeface="Arial" pitchFamily="34" charset="0"/>
              </a:rPr>
              <a:t>FAD-Z177 V</a:t>
            </a:r>
            <a:r>
              <a:rPr lang="en-US" sz="800" dirty="0">
                <a:solidFill>
                  <a:schemeClr val="tx1"/>
                </a:solidFill>
                <a:latin typeface="Arial" pitchFamily="34" charset="0"/>
                <a:cs typeface="Arial" pitchFamily="34" charset="0"/>
              </a:rPr>
              <a:t>)</a:t>
            </a:r>
          </a:p>
        </p:txBody>
      </p:sp>
      <p:sp>
        <p:nvSpPr>
          <p:cNvPr id="11" name="Title 1"/>
          <p:cNvSpPr txBox="1">
            <a:spLocks/>
          </p:cNvSpPr>
          <p:nvPr/>
        </p:nvSpPr>
        <p:spPr>
          <a:xfrm>
            <a:off x="165100" y="554666"/>
            <a:ext cx="4427860" cy="381000"/>
          </a:xfrm>
          <a:prstGeom prst="rect">
            <a:avLst/>
          </a:prstGeom>
        </p:spPr>
        <p:txBody>
          <a:bodyPr vert="horz" lIns="91440" tIns="45720" rIns="91440" bIns="45720" rtlCol="0" anchor="ctr" anchorCtr="0">
            <a:normAutofit/>
          </a:bodyPr>
          <a:lstStyle/>
          <a:p>
            <a:r>
              <a:rPr lang="de-DE" sz="1400" b="1" dirty="0">
                <a:latin typeface="Arial" pitchFamily="34" charset="0"/>
                <a:cs typeface="Arial" pitchFamily="34" charset="0"/>
              </a:rPr>
              <a:t>Gesamtbewertung</a:t>
            </a:r>
          </a:p>
        </p:txBody>
      </p:sp>
      <p:sp>
        <p:nvSpPr>
          <p:cNvPr id="16" name="Title 1"/>
          <p:cNvSpPr txBox="1">
            <a:spLocks/>
          </p:cNvSpPr>
          <p:nvPr/>
        </p:nvSpPr>
        <p:spPr bwMode="auto">
          <a:xfrm>
            <a:off x="165100" y="228600"/>
            <a:ext cx="717821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itchFamily="34" charset="0"/>
                <a:cs typeface="Arial" pitchFamily="34" charset="0"/>
              </a:defRPr>
            </a:lvl1pPr>
            <a:lvl2pPr marL="742950" indent="-285750" eaLnBrk="0" hangingPunct="0">
              <a:defRPr>
                <a:solidFill>
                  <a:schemeClr val="tx1"/>
                </a:solidFill>
                <a:latin typeface="Calibri" pitchFamily="34" charset="0"/>
                <a:cs typeface="Arial" pitchFamily="34" charset="0"/>
              </a:defRPr>
            </a:lvl2pPr>
            <a:lvl3pPr marL="1143000" indent="-228600" eaLnBrk="0" hangingPunct="0">
              <a:defRPr>
                <a:solidFill>
                  <a:schemeClr val="tx1"/>
                </a:solidFill>
                <a:latin typeface="Calibri" pitchFamily="34" charset="0"/>
                <a:cs typeface="Arial" pitchFamily="34" charset="0"/>
              </a:defRPr>
            </a:lvl3pPr>
            <a:lvl4pPr marL="1600200" indent="-228600" eaLnBrk="0" hangingPunct="0">
              <a:defRPr>
                <a:solidFill>
                  <a:schemeClr val="tx1"/>
                </a:solidFill>
                <a:latin typeface="Calibri" pitchFamily="34" charset="0"/>
                <a:cs typeface="Arial" pitchFamily="34" charset="0"/>
              </a:defRPr>
            </a:lvl4pPr>
            <a:lvl5pPr marL="2057400" indent="-228600" eaLnBrk="0" hangingPunct="0">
              <a:defRPr>
                <a:solidFill>
                  <a:schemeClr val="tx1"/>
                </a:solidFill>
                <a:latin typeface="Calibri" pitchFamily="34" charset="0"/>
                <a:cs typeface="Arial" pitchFamily="34" charset="0"/>
              </a:defRPr>
            </a:lvl5pPr>
            <a:lvl6pPr marL="2514600" indent="-228600"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eaLnBrk="0" fontAlgn="base" hangingPunct="0">
              <a:spcBef>
                <a:spcPct val="0"/>
              </a:spcBef>
              <a:spcAft>
                <a:spcPct val="0"/>
              </a:spcAft>
              <a:defRPr>
                <a:solidFill>
                  <a:schemeClr val="tx1"/>
                </a:solidFill>
                <a:latin typeface="Calibri" pitchFamily="34" charset="0"/>
                <a:cs typeface="Arial" pitchFamily="34" charset="0"/>
              </a:defRPr>
            </a:lvl9pPr>
          </a:lstStyle>
          <a:p>
            <a:pPr eaLnBrk="1" hangingPunct="1"/>
            <a:r>
              <a:rPr lang="en-US" sz="1200" dirty="0" err="1">
                <a:latin typeface="Arial" pitchFamily="34" charset="0"/>
              </a:rPr>
              <a:t>Jahresbericht</a:t>
            </a:r>
            <a:r>
              <a:rPr lang="en-US" sz="1200" dirty="0">
                <a:latin typeface="Arial" pitchFamily="34" charset="0"/>
              </a:rPr>
              <a:t> </a:t>
            </a:r>
            <a:r>
              <a:rPr lang="en-US" sz="1200" dirty="0" err="1">
                <a:latin typeface="Arial" pitchFamily="34" charset="0"/>
              </a:rPr>
              <a:t>Darm</a:t>
            </a:r>
            <a:r>
              <a:rPr lang="en-US" sz="1200" dirty="0">
                <a:solidFill>
                  <a:schemeClr val="bg1"/>
                </a:solidFill>
                <a:latin typeface="Arial" pitchFamily="34" charset="0"/>
              </a:rPr>
              <a:t> </a:t>
            </a:r>
            <a:r>
              <a:rPr lang="en-US" sz="1200" dirty="0">
                <a:latin typeface="Arial" pitchFamily="34" charset="0"/>
              </a:rPr>
              <a:t>2024 </a:t>
            </a:r>
            <a:r>
              <a:rPr lang="de-DE" sz="1200" kern="0" dirty="0">
                <a:latin typeface="Arial" pitchFamily="34" charset="0"/>
              </a:rPr>
              <a:t>(</a:t>
            </a:r>
            <a:r>
              <a:rPr lang="de-DE" sz="1200" kern="0">
                <a:latin typeface="Arial" charset="0"/>
                <a:cs typeface="Arial" charset="0"/>
              </a:rPr>
              <a:t>Auditjahr 2023 </a:t>
            </a:r>
            <a:r>
              <a:rPr lang="de-DE" sz="1200" kern="0" dirty="0">
                <a:latin typeface="Arial" charset="0"/>
                <a:cs typeface="Arial" charset="0"/>
              </a:rPr>
              <a:t>/ </a:t>
            </a:r>
            <a:r>
              <a:rPr lang="de-DE" sz="1200" kern="0">
                <a:latin typeface="Arial" charset="0"/>
                <a:cs typeface="Arial" charset="0"/>
              </a:rPr>
              <a:t>Kennzahlenjahr 2022)</a:t>
            </a:r>
            <a:endParaRPr lang="de-DE" sz="1200" kern="0" dirty="0">
              <a:latin typeface="Arial" charset="0"/>
              <a:cs typeface="Arial" charset="0"/>
            </a:endParaRPr>
          </a:p>
        </p:txBody>
      </p:sp>
      <p:graphicFrame>
        <p:nvGraphicFramePr>
          <p:cNvPr id="21" name="Tabelle 8"/>
          <p:cNvGraphicFramePr>
            <a:graphicFrameLocks noGrp="1"/>
          </p:cNvGraphicFramePr>
          <p:nvPr>
            <p:extLst>
              <p:ext uri="{D42A27DB-BD31-4B8C-83A1-F6EECF244321}">
                <p14:modId xmlns:p14="http://schemas.microsoft.com/office/powerpoint/2010/main" val="2007950456"/>
              </p:ext>
            </p:extLst>
          </p:nvPr>
        </p:nvGraphicFramePr>
        <p:xfrm>
          <a:off x="633600" y="4222800"/>
          <a:ext cx="3092400" cy="1652400"/>
        </p:xfrm>
        <a:graphic>
          <a:graphicData uri="http://schemas.openxmlformats.org/drawingml/2006/table">
            <a:tbl>
              <a:tblPr firstRow="1" firstCol="1" lastRow="1" lastCol="1" bandRow="1" bandCol="1"/>
              <a:tblGrid>
                <a:gridCol w="889200">
                  <a:extLst>
                    <a:ext uri="{9D8B030D-6E8A-4147-A177-3AD203B41FA5}">
                      <a16:colId xmlns:a16="http://schemas.microsoft.com/office/drawing/2014/main" val="20000"/>
                    </a:ext>
                  </a:extLst>
                </a:gridCol>
                <a:gridCol w="550800">
                  <a:extLst>
                    <a:ext uri="{9D8B030D-6E8A-4147-A177-3AD203B41FA5}">
                      <a16:colId xmlns:a16="http://schemas.microsoft.com/office/drawing/2014/main" val="20001"/>
                    </a:ext>
                  </a:extLst>
                </a:gridCol>
                <a:gridCol w="550800">
                  <a:extLst>
                    <a:ext uri="{9D8B030D-6E8A-4147-A177-3AD203B41FA5}">
                      <a16:colId xmlns:a16="http://schemas.microsoft.com/office/drawing/2014/main" val="20002"/>
                    </a:ext>
                  </a:extLst>
                </a:gridCol>
                <a:gridCol w="550800">
                  <a:extLst>
                    <a:ext uri="{9D8B030D-6E8A-4147-A177-3AD203B41FA5}">
                      <a16:colId xmlns:a16="http://schemas.microsoft.com/office/drawing/2014/main" val="20003"/>
                    </a:ext>
                  </a:extLst>
                </a:gridCol>
                <a:gridCol w="550800">
                  <a:extLst>
                    <a:ext uri="{9D8B030D-6E8A-4147-A177-3AD203B41FA5}">
                      <a16:colId xmlns:a16="http://schemas.microsoft.com/office/drawing/2014/main" val="20004"/>
                    </a:ext>
                  </a:extLst>
                </a:gridCol>
              </a:tblGrid>
              <a:tr h="288000">
                <a:tc rowSpan="2">
                  <a:txBody>
                    <a:bodyPr/>
                    <a:lstStyle/>
                    <a:p>
                      <a:pPr marL="0" marR="0" indent="0" algn="l" defTabSz="914400" rtl="0" eaLnBrk="1" fontAlgn="auto" latinLnBrk="0" hangingPunct="1">
                        <a:lnSpc>
                          <a:spcPts val="1200"/>
                        </a:lnSpc>
                        <a:spcBef>
                          <a:spcPts val="0"/>
                        </a:spcBef>
                        <a:spcAft>
                          <a:spcPts val="0"/>
                        </a:spcAft>
                        <a:buClrTx/>
                        <a:buSzTx/>
                        <a:buFontTx/>
                        <a:buNone/>
                        <a:tabLst/>
                        <a:defRPr/>
                      </a:pPr>
                      <a:r>
                        <a:rPr lang="de-DE" sz="800" b="1" dirty="0">
                          <a:effectLst/>
                          <a:latin typeface="Arial"/>
                          <a:ea typeface="Times New Roman"/>
                          <a:cs typeface="Arial"/>
                        </a:rPr>
                        <a:t>Prozessqualität</a:t>
                      </a:r>
                    </a:p>
                    <a:p>
                      <a:pPr marL="0" marR="0" indent="0" algn="l" defTabSz="914400" rtl="0" eaLnBrk="1" fontAlgn="auto" latinLnBrk="0" hangingPunct="1">
                        <a:lnSpc>
                          <a:spcPts val="1200"/>
                        </a:lnSpc>
                        <a:spcBef>
                          <a:spcPts val="0"/>
                        </a:spcBef>
                        <a:spcAft>
                          <a:spcPts val="0"/>
                        </a:spcAft>
                        <a:buClrTx/>
                        <a:buSzTx/>
                        <a:buFontTx/>
                        <a:buNone/>
                        <a:tabLst/>
                        <a:defRPr/>
                      </a:pPr>
                      <a:r>
                        <a:rPr lang="de-DE" sz="800" b="1" dirty="0">
                          <a:effectLst/>
                          <a:latin typeface="Arial"/>
                          <a:ea typeface="Times New Roman"/>
                          <a:cs typeface="Arial"/>
                        </a:rPr>
                        <a:t>Standort-</a:t>
                      </a:r>
                    </a:p>
                    <a:p>
                      <a:pPr marL="0" marR="0" indent="0" algn="l" defTabSz="914400" rtl="0" eaLnBrk="1" fontAlgn="auto" latinLnBrk="0" hangingPunct="1">
                        <a:lnSpc>
                          <a:spcPts val="1200"/>
                        </a:lnSpc>
                        <a:spcBef>
                          <a:spcPts val="0"/>
                        </a:spcBef>
                        <a:spcAft>
                          <a:spcPts val="0"/>
                        </a:spcAft>
                        <a:buClrTx/>
                        <a:buSzTx/>
                        <a:buFontTx/>
                        <a:buNone/>
                        <a:tabLst/>
                        <a:defRPr/>
                      </a:pPr>
                      <a:r>
                        <a:rPr lang="de-DE" sz="800" b="1" baseline="0" dirty="0">
                          <a:effectLst/>
                          <a:latin typeface="Arial"/>
                          <a:ea typeface="Times New Roman"/>
                          <a:cs typeface="Arial"/>
                        </a:rPr>
                        <a:t>übergreifend </a:t>
                      </a:r>
                      <a:endParaRPr lang="de-DE" sz="800" b="1" dirty="0">
                        <a:effectLst/>
                        <a:latin typeface="Arial"/>
                        <a:ea typeface="Times New Roman"/>
                        <a:cs typeface="Times New Roman"/>
                      </a:endParaRPr>
                    </a:p>
                  </a:txBody>
                  <a:tcPr marL="63530" marR="63530" marT="72000" marB="0">
                    <a:lnL>
                      <a:noFill/>
                    </a:lnL>
                    <a:lnR w="38100" cap="flat" cmpd="sng" algn="ctr">
                      <a:solidFill>
                        <a:schemeClr val="bg1"/>
                      </a:solidFill>
                      <a:prstDash val="solid"/>
                      <a:round/>
                      <a:headEnd type="none" w="med" len="med"/>
                      <a:tailEnd type="none" w="med" len="med"/>
                    </a:lnR>
                    <a:lnT>
                      <a:noFill/>
                    </a:lnT>
                    <a:lnB w="38100" cap="flat" cmpd="sng" algn="ctr">
                      <a:solidFill>
                        <a:schemeClr val="bg1"/>
                      </a:solidFill>
                      <a:prstDash val="solid"/>
                      <a:round/>
                      <a:headEnd type="none" w="med" len="med"/>
                      <a:tailEnd type="none" w="med" len="med"/>
                    </a:lnB>
                    <a:solidFill>
                      <a:srgbClr val="F8C57F"/>
                    </a:solidFill>
                  </a:tcPr>
                </a:tc>
                <a:tc gridSpan="4">
                  <a:txBody>
                    <a:bodyPr/>
                    <a:lstStyle/>
                    <a:p>
                      <a:pPr algn="l">
                        <a:lnSpc>
                          <a:spcPts val="1200"/>
                        </a:lnSpc>
                        <a:spcAft>
                          <a:spcPts val="0"/>
                        </a:spcAft>
                      </a:pPr>
                      <a:r>
                        <a:rPr lang="de-DE" sz="800" b="1" dirty="0">
                          <a:effectLst/>
                          <a:latin typeface="Arial"/>
                          <a:ea typeface="Times New Roman"/>
                          <a:cs typeface="Arial"/>
                        </a:rPr>
                        <a:t>Punkte</a:t>
                      </a:r>
                      <a:endParaRPr lang="de-DE" sz="800" dirty="0">
                        <a:effectLst/>
                        <a:latin typeface="Arial"/>
                        <a:ea typeface="Times New Roman"/>
                        <a:cs typeface="Times New Roman"/>
                      </a:endParaRPr>
                    </a:p>
                  </a:txBody>
                  <a:tcPr marL="63530" marR="63530" marT="0" marB="0" anchor="ctr">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a:noFill/>
                    </a:lnT>
                    <a:lnB w="38100" cap="flat" cmpd="sng" algn="ctr">
                      <a:solidFill>
                        <a:schemeClr val="bg1"/>
                      </a:solidFill>
                      <a:prstDash val="solid"/>
                      <a:round/>
                      <a:headEnd type="none" w="med" len="med"/>
                      <a:tailEnd type="none" w="med" len="med"/>
                    </a:lnB>
                    <a:solidFill>
                      <a:srgbClr val="F8C57F"/>
                    </a:solidFill>
                  </a:tcPr>
                </a:tc>
                <a:tc hMerge="1">
                  <a:txBody>
                    <a:bodyPr/>
                    <a:lstStyle/>
                    <a:p>
                      <a:pPr>
                        <a:lnSpc>
                          <a:spcPts val="1200"/>
                        </a:lnSpc>
                        <a:spcAft>
                          <a:spcPts val="0"/>
                        </a:spcAft>
                      </a:pPr>
                      <a:endParaRPr lang="de-DE" sz="1000" dirty="0">
                        <a:effectLst/>
                        <a:latin typeface="Arial"/>
                        <a:ea typeface="Times New Roman"/>
                        <a:cs typeface="Times New Roman"/>
                      </a:endParaRPr>
                    </a:p>
                  </a:txBody>
                  <a:tcPr marL="63530" marR="63530" marT="0" marB="0" anchor="ctr">
                    <a:lnL w="57150" cap="flat" cmpd="sng" algn="ctr">
                      <a:solidFill>
                        <a:srgbClr val="FFFFFF"/>
                      </a:solidFill>
                      <a:prstDash val="solid"/>
                      <a:round/>
                      <a:headEnd type="none" w="med" len="med"/>
                      <a:tailEnd type="none" w="med" len="med"/>
                    </a:lnL>
                    <a:lnR w="57150" cap="flat" cmpd="sng" algn="ctr">
                      <a:solidFill>
                        <a:srgbClr val="FFFFFF"/>
                      </a:solidFill>
                      <a:prstDash val="solid"/>
                      <a:round/>
                      <a:headEnd type="none" w="med" len="med"/>
                      <a:tailEnd type="none" w="med" len="med"/>
                    </a:lnR>
                    <a:lnT>
                      <a:noFill/>
                    </a:lnT>
                    <a:lnB>
                      <a:noFill/>
                    </a:lnB>
                    <a:solidFill>
                      <a:srgbClr val="A5DAAD"/>
                    </a:solidFill>
                  </a:tcPr>
                </a:tc>
                <a:tc hMerge="1">
                  <a:txBody>
                    <a:bodyPr/>
                    <a:lstStyle/>
                    <a:p>
                      <a:pPr>
                        <a:lnSpc>
                          <a:spcPts val="1200"/>
                        </a:lnSpc>
                        <a:spcAft>
                          <a:spcPts val="0"/>
                        </a:spcAft>
                      </a:pPr>
                      <a:endParaRPr lang="de-DE" sz="800" dirty="0">
                        <a:effectLst/>
                        <a:latin typeface="Arial"/>
                        <a:ea typeface="Times New Roman"/>
                        <a:cs typeface="Times New Roman"/>
                      </a:endParaRPr>
                    </a:p>
                  </a:txBody>
                  <a:tcPr marL="63530" marR="63530" marT="0" marB="0" anchor="ctr">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a:noFill/>
                    </a:lnT>
                    <a:lnB w="38100" cap="flat" cmpd="sng" algn="ctr">
                      <a:solidFill>
                        <a:schemeClr val="bg1"/>
                      </a:solidFill>
                      <a:prstDash val="solid"/>
                      <a:round/>
                      <a:headEnd type="none" w="med" len="med"/>
                      <a:tailEnd type="none" w="med" len="med"/>
                    </a:lnB>
                    <a:solidFill>
                      <a:srgbClr val="A5DAAD"/>
                    </a:solidFill>
                  </a:tcPr>
                </a:tc>
                <a:tc hMerge="1">
                  <a:txBody>
                    <a:bodyPr/>
                    <a:lstStyle/>
                    <a:p>
                      <a:pPr algn="l">
                        <a:lnSpc>
                          <a:spcPts val="1200"/>
                        </a:lnSpc>
                        <a:spcAft>
                          <a:spcPts val="0"/>
                        </a:spcAft>
                      </a:pPr>
                      <a:endParaRPr lang="de-DE" sz="800" dirty="0">
                        <a:effectLst/>
                        <a:latin typeface="Arial"/>
                        <a:ea typeface="Times New Roman"/>
                        <a:cs typeface="Times New Roman"/>
                      </a:endParaRPr>
                    </a:p>
                  </a:txBody>
                  <a:tcPr marL="63530" marR="63530" marT="0" marB="0" anchor="ctr">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a:noFill/>
                    </a:lnT>
                    <a:lnB w="38100" cap="flat" cmpd="sng" algn="ctr">
                      <a:solidFill>
                        <a:schemeClr val="bg1"/>
                      </a:solidFill>
                      <a:prstDash val="solid"/>
                      <a:round/>
                      <a:headEnd type="none" w="med" len="med"/>
                      <a:tailEnd type="none" w="med" len="med"/>
                    </a:lnB>
                    <a:solidFill>
                      <a:srgbClr val="A5DAAD"/>
                    </a:solidFill>
                  </a:tcPr>
                </a:tc>
                <a:extLst>
                  <a:ext uri="{0D108BD9-81ED-4DB2-BD59-A6C34878D82A}">
                    <a16:rowId xmlns:a16="http://schemas.microsoft.com/office/drawing/2014/main" val="10000"/>
                  </a:ext>
                </a:extLst>
              </a:tr>
              <a:tr h="360000">
                <a:tc vMerge="1">
                  <a:txBody>
                    <a:bodyPr/>
                    <a:lstStyle/>
                    <a:p>
                      <a:pPr>
                        <a:lnSpc>
                          <a:spcPts val="1200"/>
                        </a:lnSpc>
                        <a:spcBef>
                          <a:spcPts val="300"/>
                        </a:spcBef>
                        <a:spcAft>
                          <a:spcPts val="300"/>
                        </a:spcAft>
                      </a:pPr>
                      <a:endParaRPr lang="de-DE" sz="1000" dirty="0">
                        <a:effectLst/>
                        <a:latin typeface="Arial"/>
                        <a:ea typeface="Times New Roman"/>
                        <a:cs typeface="Times New Roman"/>
                      </a:endParaRPr>
                    </a:p>
                  </a:txBody>
                  <a:tcPr marL="63530" marR="63530" marT="0" marB="0" anchor="ctr">
                    <a:lnL>
                      <a:noFill/>
                    </a:lnL>
                    <a:lnR w="57150" cap="flat" cmpd="sng" algn="ctr">
                      <a:solidFill>
                        <a:srgbClr val="FFFFFF"/>
                      </a:solidFill>
                      <a:prstDash val="solid"/>
                      <a:round/>
                      <a:headEnd type="none" w="med" len="med"/>
                      <a:tailEnd type="none" w="med" len="med"/>
                    </a:lnR>
                    <a:lnT w="57150" cap="flat" cmpd="sng" algn="ctr">
                      <a:noFill/>
                      <a:prstDash val="solid"/>
                      <a:round/>
                      <a:headEnd type="none" w="med" len="med"/>
                      <a:tailEnd type="none" w="med" len="med"/>
                    </a:lnT>
                    <a:lnB w="57150" cap="flat" cmpd="sng" algn="ctr">
                      <a:noFill/>
                      <a:prstDash val="solid"/>
                      <a:round/>
                      <a:headEnd type="none" w="med" len="med"/>
                      <a:tailEnd type="none" w="med" len="med"/>
                    </a:lnB>
                    <a:solidFill>
                      <a:srgbClr val="E8F5EA"/>
                    </a:solidFill>
                  </a:tcPr>
                </a:tc>
                <a:tc>
                  <a:txBody>
                    <a:bodyPr/>
                    <a:lstStyle/>
                    <a:p>
                      <a:pPr>
                        <a:lnSpc>
                          <a:spcPts val="1200"/>
                        </a:lnSpc>
                        <a:spcBef>
                          <a:spcPts val="300"/>
                        </a:spcBef>
                        <a:spcAft>
                          <a:spcPts val="300"/>
                        </a:spcAft>
                      </a:pPr>
                      <a:r>
                        <a:rPr lang="de-DE" sz="800" b="1" dirty="0">
                          <a:effectLst/>
                          <a:latin typeface="Arial"/>
                          <a:ea typeface="Times New Roman"/>
                          <a:cs typeface="Arial"/>
                        </a:rPr>
                        <a:t>2019</a:t>
                      </a: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8C57F"/>
                    </a:solidFill>
                  </a:tcPr>
                </a:tc>
                <a:tc>
                  <a:txBody>
                    <a:bodyPr/>
                    <a:lstStyle/>
                    <a:p>
                      <a:pPr>
                        <a:lnSpc>
                          <a:spcPts val="1200"/>
                        </a:lnSpc>
                        <a:spcBef>
                          <a:spcPts val="300"/>
                        </a:spcBef>
                        <a:spcAft>
                          <a:spcPts val="300"/>
                        </a:spcAft>
                      </a:pPr>
                      <a:r>
                        <a:rPr lang="de-DE" sz="800" b="1" dirty="0">
                          <a:effectLst/>
                          <a:latin typeface="Arial"/>
                          <a:ea typeface="Times New Roman"/>
                          <a:cs typeface="Arial"/>
                        </a:rPr>
                        <a:t>2020</a:t>
                      </a: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8C57F"/>
                    </a:solidFill>
                  </a:tcPr>
                </a:tc>
                <a:tc>
                  <a:txBody>
                    <a:bodyPr/>
                    <a:lstStyle/>
                    <a:p>
                      <a:pPr>
                        <a:lnSpc>
                          <a:spcPts val="1200"/>
                        </a:lnSpc>
                        <a:spcBef>
                          <a:spcPts val="300"/>
                        </a:spcBef>
                        <a:spcAft>
                          <a:spcPts val="300"/>
                        </a:spcAft>
                      </a:pPr>
                      <a:r>
                        <a:rPr lang="de-DE" sz="800" b="1" dirty="0">
                          <a:effectLst/>
                          <a:latin typeface="Arial"/>
                          <a:ea typeface="Times New Roman"/>
                          <a:cs typeface="Arial"/>
                        </a:rPr>
                        <a:t>2021</a:t>
                      </a: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8C57F"/>
                    </a:solidFill>
                  </a:tcPr>
                </a:tc>
                <a:tc>
                  <a:txBody>
                    <a:bodyPr/>
                    <a:lstStyle/>
                    <a:p>
                      <a:pPr>
                        <a:lnSpc>
                          <a:spcPts val="1200"/>
                        </a:lnSpc>
                        <a:spcBef>
                          <a:spcPts val="300"/>
                        </a:spcBef>
                        <a:spcAft>
                          <a:spcPts val="300"/>
                        </a:spcAft>
                      </a:pPr>
                      <a:r>
                        <a:rPr lang="de-DE" sz="800" b="1" dirty="0">
                          <a:effectLst/>
                          <a:latin typeface="Arial"/>
                          <a:ea typeface="Times New Roman"/>
                          <a:cs typeface="Arial"/>
                        </a:rPr>
                        <a:t>2022</a:t>
                      </a:r>
                    </a:p>
                  </a:txBody>
                  <a:tcPr marL="68580" marR="68580" marT="0" marB="0" anchor="ctr">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8C57F"/>
                    </a:solidFill>
                  </a:tcPr>
                </a:tc>
                <a:extLst>
                  <a:ext uri="{0D108BD9-81ED-4DB2-BD59-A6C34878D82A}">
                    <a16:rowId xmlns:a16="http://schemas.microsoft.com/office/drawing/2014/main" val="10001"/>
                  </a:ext>
                </a:extLst>
              </a:tr>
              <a:tr h="334800">
                <a:tc>
                  <a:txBody>
                    <a:bodyPr/>
                    <a:lstStyle/>
                    <a:p>
                      <a:pPr>
                        <a:lnSpc>
                          <a:spcPts val="1200"/>
                        </a:lnSpc>
                        <a:spcBef>
                          <a:spcPts val="300"/>
                        </a:spcBef>
                        <a:spcAft>
                          <a:spcPts val="300"/>
                        </a:spcAft>
                      </a:pPr>
                      <a:r>
                        <a:rPr lang="de-DE" sz="800" dirty="0">
                          <a:effectLst/>
                          <a:latin typeface="Arial"/>
                          <a:ea typeface="Times New Roman"/>
                          <a:cs typeface="Times New Roman"/>
                        </a:rPr>
                        <a:t>Max</a:t>
                      </a:r>
                    </a:p>
                  </a:txBody>
                  <a:tcPr marL="63530" marR="63530" marT="0" marB="0" anchor="ctr">
                    <a:lnL>
                      <a:noFill/>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lnSpc>
                          <a:spcPts val="1200"/>
                        </a:lnSpc>
                        <a:spcBef>
                          <a:spcPts val="300"/>
                        </a:spcBef>
                        <a:spcAft>
                          <a:spcPts val="300"/>
                        </a:spcAft>
                      </a:pPr>
                      <a:r>
                        <a:rPr lang="de-DE" sz="800" dirty="0">
                          <a:solidFill>
                            <a:schemeClr val="tx1"/>
                          </a:solidFill>
                          <a:effectLst/>
                          <a:latin typeface="Arial"/>
                          <a:ea typeface="Times New Roman"/>
                          <a:cs typeface="Arial"/>
                        </a:rPr>
                        <a:t>54</a:t>
                      </a: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lnSpc>
                          <a:spcPts val="1200"/>
                        </a:lnSpc>
                        <a:spcBef>
                          <a:spcPts val="300"/>
                        </a:spcBef>
                        <a:spcAft>
                          <a:spcPts val="300"/>
                        </a:spcAft>
                      </a:pPr>
                      <a:r>
                        <a:rPr lang="de-DE" sz="800" dirty="0">
                          <a:solidFill>
                            <a:schemeClr val="tx1"/>
                          </a:solidFill>
                          <a:effectLst/>
                          <a:latin typeface="Arial"/>
                          <a:ea typeface="Times New Roman"/>
                          <a:cs typeface="Arial"/>
                        </a:rPr>
                        <a:t>54</a:t>
                      </a: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lnSpc>
                          <a:spcPts val="1200"/>
                        </a:lnSpc>
                        <a:spcBef>
                          <a:spcPts val="300"/>
                        </a:spcBef>
                        <a:spcAft>
                          <a:spcPts val="300"/>
                        </a:spcAft>
                      </a:pPr>
                      <a:r>
                        <a:rPr lang="de-DE" sz="800" dirty="0">
                          <a:solidFill>
                            <a:schemeClr val="tx1"/>
                          </a:solidFill>
                          <a:effectLst/>
                          <a:latin typeface="Arial"/>
                          <a:ea typeface="Times New Roman"/>
                          <a:cs typeface="Arial"/>
                        </a:rPr>
                        <a:t>54</a:t>
                      </a: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lnSpc>
                          <a:spcPts val="1200"/>
                        </a:lnSpc>
                        <a:spcBef>
                          <a:spcPts val="300"/>
                        </a:spcBef>
                        <a:spcAft>
                          <a:spcPts val="300"/>
                        </a:spcAft>
                      </a:pPr>
                      <a:r>
                        <a:rPr lang="de-DE" sz="800" dirty="0">
                          <a:solidFill>
                            <a:schemeClr val="tx1"/>
                          </a:solidFill>
                          <a:effectLst/>
                          <a:latin typeface="Arial"/>
                          <a:ea typeface="Times New Roman"/>
                          <a:cs typeface="Arial"/>
                        </a:rPr>
                        <a:t>54</a:t>
                      </a:r>
                    </a:p>
                  </a:txBody>
                  <a:tcPr marL="68580" marR="68580" marT="0" marB="0" anchor="ctr">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extLst>
                  <a:ext uri="{0D108BD9-81ED-4DB2-BD59-A6C34878D82A}">
                    <a16:rowId xmlns:a16="http://schemas.microsoft.com/office/drawing/2014/main" val="10002"/>
                  </a:ext>
                </a:extLst>
              </a:tr>
              <a:tr h="334800">
                <a:tc>
                  <a:txBody>
                    <a:bodyPr/>
                    <a:lstStyle/>
                    <a:p>
                      <a:pPr>
                        <a:lnSpc>
                          <a:spcPts val="1200"/>
                        </a:lnSpc>
                        <a:spcBef>
                          <a:spcPts val="300"/>
                        </a:spcBef>
                        <a:spcAft>
                          <a:spcPts val="300"/>
                        </a:spcAft>
                      </a:pPr>
                      <a:r>
                        <a:rPr lang="de-DE" sz="800" dirty="0">
                          <a:effectLst/>
                          <a:latin typeface="Arial"/>
                          <a:ea typeface="Times New Roman"/>
                          <a:cs typeface="Times New Roman"/>
                        </a:rPr>
                        <a:t>Median </a:t>
                      </a:r>
                    </a:p>
                  </a:txBody>
                  <a:tcPr marL="63530" marR="63530" marT="0" marB="0" anchor="ctr">
                    <a:lnL>
                      <a:noFill/>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lnSpc>
                          <a:spcPts val="1200"/>
                        </a:lnSpc>
                        <a:spcBef>
                          <a:spcPts val="300"/>
                        </a:spcBef>
                        <a:spcAft>
                          <a:spcPts val="300"/>
                        </a:spcAft>
                      </a:pPr>
                      <a:r>
                        <a:rPr lang="de-DE" sz="800" dirty="0">
                          <a:solidFill>
                            <a:schemeClr val="tx1"/>
                          </a:solidFill>
                          <a:effectLst/>
                          <a:latin typeface="Arial"/>
                          <a:ea typeface="Times New Roman"/>
                          <a:cs typeface="Times New Roman"/>
                        </a:rPr>
                        <a:t>48</a:t>
                      </a: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lnSpc>
                          <a:spcPts val="1200"/>
                        </a:lnSpc>
                        <a:spcBef>
                          <a:spcPts val="300"/>
                        </a:spcBef>
                        <a:spcAft>
                          <a:spcPts val="300"/>
                        </a:spcAft>
                      </a:pPr>
                      <a:r>
                        <a:rPr lang="de-DE" sz="800" dirty="0">
                          <a:solidFill>
                            <a:schemeClr val="tx1"/>
                          </a:solidFill>
                          <a:effectLst/>
                          <a:latin typeface="Arial"/>
                          <a:ea typeface="Times New Roman"/>
                          <a:cs typeface="Times New Roman"/>
                        </a:rPr>
                        <a:t>48</a:t>
                      </a: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lnSpc>
                          <a:spcPts val="1200"/>
                        </a:lnSpc>
                        <a:spcBef>
                          <a:spcPts val="300"/>
                        </a:spcBef>
                        <a:spcAft>
                          <a:spcPts val="300"/>
                        </a:spcAft>
                      </a:pPr>
                      <a:r>
                        <a:rPr lang="de-DE" sz="800" dirty="0">
                          <a:solidFill>
                            <a:schemeClr val="tx1"/>
                          </a:solidFill>
                          <a:effectLst/>
                          <a:latin typeface="Arial"/>
                          <a:ea typeface="Times New Roman"/>
                          <a:cs typeface="Times New Roman"/>
                        </a:rPr>
                        <a:t>48</a:t>
                      </a: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lnSpc>
                          <a:spcPts val="1200"/>
                        </a:lnSpc>
                        <a:spcBef>
                          <a:spcPts val="300"/>
                        </a:spcBef>
                        <a:spcAft>
                          <a:spcPts val="300"/>
                        </a:spcAft>
                      </a:pPr>
                      <a:r>
                        <a:rPr lang="de-DE" sz="800" dirty="0">
                          <a:solidFill>
                            <a:schemeClr val="tx1"/>
                          </a:solidFill>
                          <a:effectLst/>
                          <a:latin typeface="Arial"/>
                          <a:ea typeface="Times New Roman"/>
                          <a:cs typeface="Times New Roman"/>
                        </a:rPr>
                        <a:t>48</a:t>
                      </a:r>
                    </a:p>
                  </a:txBody>
                  <a:tcPr marL="68580" marR="68580" marT="0" marB="0" anchor="ctr">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extLst>
                  <a:ext uri="{0D108BD9-81ED-4DB2-BD59-A6C34878D82A}">
                    <a16:rowId xmlns:a16="http://schemas.microsoft.com/office/drawing/2014/main" val="10003"/>
                  </a:ext>
                </a:extLst>
              </a:tr>
              <a:tr h="334800">
                <a:tc>
                  <a:txBody>
                    <a:bodyPr/>
                    <a:lstStyle/>
                    <a:p>
                      <a:pPr>
                        <a:lnSpc>
                          <a:spcPts val="1200"/>
                        </a:lnSpc>
                        <a:spcBef>
                          <a:spcPts val="300"/>
                        </a:spcBef>
                        <a:spcAft>
                          <a:spcPts val="300"/>
                        </a:spcAft>
                      </a:pPr>
                      <a:r>
                        <a:rPr lang="de-DE" sz="800" dirty="0">
                          <a:effectLst/>
                          <a:latin typeface="Arial"/>
                          <a:ea typeface="Times New Roman"/>
                          <a:cs typeface="Times New Roman"/>
                        </a:rPr>
                        <a:t>Min</a:t>
                      </a:r>
                    </a:p>
                  </a:txBody>
                  <a:tcPr marL="63530" marR="63530" marT="0" marB="0" anchor="ctr">
                    <a:lnL>
                      <a:noFill/>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57150" cap="flat" cmpd="sng" algn="ctr">
                      <a:solidFill>
                        <a:srgbClr val="FFFFFF"/>
                      </a:solidFill>
                      <a:prstDash val="solid"/>
                      <a:round/>
                      <a:headEnd type="none" w="med" len="med"/>
                      <a:tailEnd type="none" w="med" len="med"/>
                    </a:lnB>
                    <a:solidFill>
                      <a:srgbClr val="FEF3E5"/>
                    </a:solidFill>
                  </a:tcPr>
                </a:tc>
                <a:tc>
                  <a:txBody>
                    <a:bodyPr/>
                    <a:lstStyle/>
                    <a:p>
                      <a:pPr algn="ctr">
                        <a:lnSpc>
                          <a:spcPts val="1200"/>
                        </a:lnSpc>
                        <a:spcBef>
                          <a:spcPts val="300"/>
                        </a:spcBef>
                        <a:spcAft>
                          <a:spcPts val="300"/>
                        </a:spcAft>
                      </a:pPr>
                      <a:r>
                        <a:rPr lang="de-DE" sz="800" dirty="0">
                          <a:solidFill>
                            <a:schemeClr val="tx1"/>
                          </a:solidFill>
                          <a:effectLst/>
                          <a:latin typeface="Arial"/>
                          <a:ea typeface="Times New Roman"/>
                          <a:cs typeface="Times New Roman"/>
                        </a:rPr>
                        <a:t>26</a:t>
                      </a: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57150" cap="flat" cmpd="sng" algn="ctr">
                      <a:solidFill>
                        <a:srgbClr val="FFFFFF"/>
                      </a:solidFill>
                      <a:prstDash val="solid"/>
                      <a:round/>
                      <a:headEnd type="none" w="med" len="med"/>
                      <a:tailEnd type="none" w="med" len="med"/>
                    </a:lnB>
                    <a:solidFill>
                      <a:srgbClr val="FEF3E5"/>
                    </a:solidFill>
                  </a:tcPr>
                </a:tc>
                <a:tc>
                  <a:txBody>
                    <a:bodyPr/>
                    <a:lstStyle/>
                    <a:p>
                      <a:pPr algn="ctr">
                        <a:lnSpc>
                          <a:spcPts val="1200"/>
                        </a:lnSpc>
                        <a:spcBef>
                          <a:spcPts val="300"/>
                        </a:spcBef>
                        <a:spcAft>
                          <a:spcPts val="300"/>
                        </a:spcAft>
                      </a:pPr>
                      <a:r>
                        <a:rPr lang="de-DE" sz="800" dirty="0">
                          <a:solidFill>
                            <a:schemeClr val="tx1"/>
                          </a:solidFill>
                          <a:effectLst/>
                          <a:latin typeface="Arial"/>
                          <a:ea typeface="Times New Roman"/>
                          <a:cs typeface="Times New Roman"/>
                        </a:rPr>
                        <a:t>26</a:t>
                      </a: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57150" cap="flat" cmpd="sng" algn="ctr">
                      <a:solidFill>
                        <a:srgbClr val="FFFFFF"/>
                      </a:solidFill>
                      <a:prstDash val="solid"/>
                      <a:round/>
                      <a:headEnd type="none" w="med" len="med"/>
                      <a:tailEnd type="none" w="med" len="med"/>
                    </a:lnB>
                    <a:solidFill>
                      <a:srgbClr val="FEF3E5"/>
                    </a:solidFill>
                  </a:tcPr>
                </a:tc>
                <a:tc>
                  <a:txBody>
                    <a:bodyPr/>
                    <a:lstStyle/>
                    <a:p>
                      <a:pPr algn="ctr">
                        <a:lnSpc>
                          <a:spcPts val="1200"/>
                        </a:lnSpc>
                        <a:spcBef>
                          <a:spcPts val="300"/>
                        </a:spcBef>
                        <a:spcAft>
                          <a:spcPts val="300"/>
                        </a:spcAft>
                      </a:pPr>
                      <a:r>
                        <a:rPr lang="de-DE" sz="800" dirty="0">
                          <a:solidFill>
                            <a:schemeClr val="tx1"/>
                          </a:solidFill>
                          <a:effectLst/>
                          <a:latin typeface="Arial"/>
                          <a:ea typeface="Times New Roman"/>
                          <a:cs typeface="Times New Roman"/>
                        </a:rPr>
                        <a:t>32</a:t>
                      </a: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57150" cap="flat" cmpd="sng" algn="ctr">
                      <a:solidFill>
                        <a:srgbClr val="FFFFFF"/>
                      </a:solidFill>
                      <a:prstDash val="solid"/>
                      <a:round/>
                      <a:headEnd type="none" w="med" len="med"/>
                      <a:tailEnd type="none" w="med" len="med"/>
                    </a:lnB>
                    <a:solidFill>
                      <a:srgbClr val="FEF3E5"/>
                    </a:solidFill>
                  </a:tcPr>
                </a:tc>
                <a:tc>
                  <a:txBody>
                    <a:bodyPr/>
                    <a:lstStyle/>
                    <a:p>
                      <a:pPr algn="ctr">
                        <a:lnSpc>
                          <a:spcPts val="1200"/>
                        </a:lnSpc>
                        <a:spcBef>
                          <a:spcPts val="300"/>
                        </a:spcBef>
                        <a:spcAft>
                          <a:spcPts val="300"/>
                        </a:spcAft>
                      </a:pPr>
                      <a:r>
                        <a:rPr lang="de-DE" sz="800" dirty="0">
                          <a:solidFill>
                            <a:schemeClr val="tx1"/>
                          </a:solidFill>
                          <a:effectLst/>
                          <a:latin typeface="Arial"/>
                          <a:ea typeface="Times New Roman"/>
                          <a:cs typeface="Times New Roman"/>
                        </a:rPr>
                        <a:t>29</a:t>
                      </a:r>
                    </a:p>
                  </a:txBody>
                  <a:tcPr marL="68580" marR="68580" marT="0" marB="0" anchor="ctr">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57150" cap="flat" cmpd="sng" algn="ctr">
                      <a:solidFill>
                        <a:srgbClr val="FFFFFF"/>
                      </a:solidFill>
                      <a:prstDash val="solid"/>
                      <a:round/>
                      <a:headEnd type="none" w="med" len="med"/>
                      <a:tailEnd type="none" w="med" len="med"/>
                    </a:lnB>
                    <a:solidFill>
                      <a:srgbClr val="FEF3E5"/>
                    </a:solidFill>
                  </a:tcPr>
                </a:tc>
                <a:extLst>
                  <a:ext uri="{0D108BD9-81ED-4DB2-BD59-A6C34878D82A}">
                    <a16:rowId xmlns:a16="http://schemas.microsoft.com/office/drawing/2014/main" val="10004"/>
                  </a:ext>
                </a:extLst>
              </a:tr>
            </a:tbl>
          </a:graphicData>
        </a:graphic>
      </p:graphicFrame>
      <p:graphicFrame>
        <p:nvGraphicFramePr>
          <p:cNvPr id="22" name="Tabelle 8"/>
          <p:cNvGraphicFramePr>
            <a:graphicFrameLocks noGrp="1"/>
          </p:cNvGraphicFramePr>
          <p:nvPr>
            <p:extLst>
              <p:ext uri="{D42A27DB-BD31-4B8C-83A1-F6EECF244321}">
                <p14:modId xmlns:p14="http://schemas.microsoft.com/office/powerpoint/2010/main" val="2425434078"/>
              </p:ext>
            </p:extLst>
          </p:nvPr>
        </p:nvGraphicFramePr>
        <p:xfrm>
          <a:off x="3873600" y="4222800"/>
          <a:ext cx="4928400" cy="1987200"/>
        </p:xfrm>
        <a:graphic>
          <a:graphicData uri="http://schemas.openxmlformats.org/drawingml/2006/table">
            <a:tbl>
              <a:tblPr firstRow="1" firstCol="1" lastRow="1" lastCol="1" bandRow="1" bandCol="1"/>
              <a:tblGrid>
                <a:gridCol w="896400">
                  <a:extLst>
                    <a:ext uri="{9D8B030D-6E8A-4147-A177-3AD203B41FA5}">
                      <a16:colId xmlns:a16="http://schemas.microsoft.com/office/drawing/2014/main" val="20000"/>
                    </a:ext>
                  </a:extLst>
                </a:gridCol>
                <a:gridCol w="576000">
                  <a:extLst>
                    <a:ext uri="{9D8B030D-6E8A-4147-A177-3AD203B41FA5}">
                      <a16:colId xmlns:a16="http://schemas.microsoft.com/office/drawing/2014/main" val="20001"/>
                    </a:ext>
                  </a:extLst>
                </a:gridCol>
                <a:gridCol w="576000">
                  <a:extLst>
                    <a:ext uri="{9D8B030D-6E8A-4147-A177-3AD203B41FA5}">
                      <a16:colId xmlns:a16="http://schemas.microsoft.com/office/drawing/2014/main" val="20002"/>
                    </a:ext>
                  </a:extLst>
                </a:gridCol>
                <a:gridCol w="576000">
                  <a:extLst>
                    <a:ext uri="{9D8B030D-6E8A-4147-A177-3AD203B41FA5}">
                      <a16:colId xmlns:a16="http://schemas.microsoft.com/office/drawing/2014/main" val="20003"/>
                    </a:ext>
                  </a:extLst>
                </a:gridCol>
                <a:gridCol w="576000">
                  <a:extLst>
                    <a:ext uri="{9D8B030D-6E8A-4147-A177-3AD203B41FA5}">
                      <a16:colId xmlns:a16="http://schemas.microsoft.com/office/drawing/2014/main" val="20004"/>
                    </a:ext>
                  </a:extLst>
                </a:gridCol>
                <a:gridCol w="432000">
                  <a:extLst>
                    <a:ext uri="{9D8B030D-6E8A-4147-A177-3AD203B41FA5}">
                      <a16:colId xmlns:a16="http://schemas.microsoft.com/office/drawing/2014/main" val="20005"/>
                    </a:ext>
                  </a:extLst>
                </a:gridCol>
                <a:gridCol w="432000">
                  <a:extLst>
                    <a:ext uri="{9D8B030D-6E8A-4147-A177-3AD203B41FA5}">
                      <a16:colId xmlns:a16="http://schemas.microsoft.com/office/drawing/2014/main" val="20006"/>
                    </a:ext>
                  </a:extLst>
                </a:gridCol>
                <a:gridCol w="432000">
                  <a:extLst>
                    <a:ext uri="{9D8B030D-6E8A-4147-A177-3AD203B41FA5}">
                      <a16:colId xmlns:a16="http://schemas.microsoft.com/office/drawing/2014/main" val="20007"/>
                    </a:ext>
                  </a:extLst>
                </a:gridCol>
                <a:gridCol w="432000">
                  <a:extLst>
                    <a:ext uri="{9D8B030D-6E8A-4147-A177-3AD203B41FA5}">
                      <a16:colId xmlns:a16="http://schemas.microsoft.com/office/drawing/2014/main" val="20008"/>
                    </a:ext>
                  </a:extLst>
                </a:gridCol>
              </a:tblGrid>
              <a:tr h="288000">
                <a:tc rowSpan="2">
                  <a:txBody>
                    <a:bodyPr/>
                    <a:lstStyle/>
                    <a:p>
                      <a:pPr marL="0" marR="0" indent="0" algn="l" defTabSz="914400" rtl="0" eaLnBrk="1" fontAlgn="auto" latinLnBrk="0" hangingPunct="1">
                        <a:lnSpc>
                          <a:spcPts val="1200"/>
                        </a:lnSpc>
                        <a:spcBef>
                          <a:spcPts val="0"/>
                        </a:spcBef>
                        <a:spcAft>
                          <a:spcPts val="0"/>
                        </a:spcAft>
                        <a:buClrTx/>
                        <a:buSzTx/>
                        <a:buFontTx/>
                        <a:buNone/>
                        <a:tabLst/>
                        <a:defRPr/>
                      </a:pPr>
                      <a:r>
                        <a:rPr lang="de-DE" sz="800" b="1" dirty="0">
                          <a:effectLst/>
                          <a:latin typeface="Arial"/>
                          <a:ea typeface="Times New Roman"/>
                          <a:cs typeface="Arial"/>
                        </a:rPr>
                        <a:t>Prozessqualität</a:t>
                      </a:r>
                    </a:p>
                  </a:txBody>
                  <a:tcPr marL="63530" marR="63530" marT="72000" marB="0">
                    <a:lnL>
                      <a:noFill/>
                    </a:lnL>
                    <a:lnR w="38100" cap="flat" cmpd="sng" algn="ctr">
                      <a:solidFill>
                        <a:schemeClr val="bg1"/>
                      </a:solidFill>
                      <a:prstDash val="solid"/>
                      <a:round/>
                      <a:headEnd type="none" w="med" len="med"/>
                      <a:tailEnd type="none" w="med" len="med"/>
                    </a:lnR>
                    <a:lnT>
                      <a:noFill/>
                    </a:lnT>
                    <a:lnB w="38100" cap="flat" cmpd="sng" algn="ctr">
                      <a:solidFill>
                        <a:schemeClr val="bg1"/>
                      </a:solidFill>
                      <a:prstDash val="solid"/>
                      <a:round/>
                      <a:headEnd type="none" w="med" len="med"/>
                      <a:tailEnd type="none" w="med" len="med"/>
                    </a:lnB>
                    <a:solidFill>
                      <a:srgbClr val="F8C57F"/>
                    </a:solidFill>
                  </a:tcPr>
                </a:tc>
                <a:tc gridSpan="4">
                  <a:txBody>
                    <a:bodyPr/>
                    <a:lstStyle/>
                    <a:p>
                      <a:pPr algn="l">
                        <a:lnSpc>
                          <a:spcPts val="1200"/>
                        </a:lnSpc>
                        <a:spcAft>
                          <a:spcPts val="0"/>
                        </a:spcAft>
                      </a:pPr>
                      <a:r>
                        <a:rPr lang="de-DE" sz="800" b="1" dirty="0">
                          <a:effectLst/>
                          <a:latin typeface="Arial"/>
                          <a:ea typeface="Times New Roman"/>
                          <a:cs typeface="Times New Roman"/>
                        </a:rPr>
                        <a:t>Punkte</a:t>
                      </a:r>
                    </a:p>
                  </a:txBody>
                  <a:tcPr marL="63530" marR="6353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a:noFill/>
                    </a:lnT>
                    <a:lnB w="38100" cap="flat" cmpd="sng" algn="ctr">
                      <a:solidFill>
                        <a:schemeClr val="bg1"/>
                      </a:solidFill>
                      <a:prstDash val="solid"/>
                      <a:round/>
                      <a:headEnd type="none" w="med" len="med"/>
                      <a:tailEnd type="none" w="med" len="med"/>
                    </a:lnB>
                    <a:solidFill>
                      <a:srgbClr val="F8C57F"/>
                    </a:solidFill>
                  </a:tcPr>
                </a:tc>
                <a:tc hMerge="1">
                  <a:txBody>
                    <a:bodyPr/>
                    <a:lstStyle/>
                    <a:p>
                      <a:pPr>
                        <a:lnSpc>
                          <a:spcPts val="1200"/>
                        </a:lnSpc>
                        <a:spcAft>
                          <a:spcPts val="0"/>
                        </a:spcAft>
                      </a:pPr>
                      <a:endParaRPr lang="de-DE" sz="800" dirty="0">
                        <a:effectLst/>
                        <a:latin typeface="Arial"/>
                        <a:ea typeface="Times New Roman"/>
                        <a:cs typeface="Times New Roman"/>
                      </a:endParaRPr>
                    </a:p>
                  </a:txBody>
                  <a:tcPr marL="63530" marR="6353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a:noFill/>
                    </a:lnT>
                    <a:lnB w="38100" cap="flat" cmpd="sng" algn="ctr">
                      <a:solidFill>
                        <a:schemeClr val="bg1"/>
                      </a:solidFill>
                      <a:prstDash val="solid"/>
                      <a:round/>
                      <a:headEnd type="none" w="med" len="med"/>
                      <a:tailEnd type="none" w="med" len="med"/>
                    </a:lnB>
                    <a:solidFill>
                      <a:srgbClr val="A5DAAD"/>
                    </a:solidFill>
                  </a:tcPr>
                </a:tc>
                <a:tc hMerge="1">
                  <a:txBody>
                    <a:bodyPr/>
                    <a:lstStyle/>
                    <a:p>
                      <a:pPr>
                        <a:lnSpc>
                          <a:spcPts val="1200"/>
                        </a:lnSpc>
                        <a:spcAft>
                          <a:spcPts val="0"/>
                        </a:spcAft>
                      </a:pPr>
                      <a:endParaRPr lang="de-DE" sz="800" b="1" dirty="0">
                        <a:effectLst/>
                        <a:latin typeface="Arial"/>
                        <a:ea typeface="Times New Roman"/>
                        <a:cs typeface="Times New Roman"/>
                      </a:endParaRPr>
                    </a:p>
                  </a:txBody>
                  <a:tcPr marL="63530" marR="6353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a:noFill/>
                    </a:lnT>
                    <a:lnB w="38100" cap="flat" cmpd="sng" algn="ctr">
                      <a:solidFill>
                        <a:schemeClr val="bg1"/>
                      </a:solidFill>
                      <a:prstDash val="solid"/>
                      <a:round/>
                      <a:headEnd type="none" w="med" len="med"/>
                      <a:tailEnd type="none" w="med" len="med"/>
                    </a:lnB>
                    <a:solidFill>
                      <a:srgbClr val="A5DAAD"/>
                    </a:solidFill>
                  </a:tcPr>
                </a:tc>
                <a:tc hMerge="1">
                  <a:txBody>
                    <a:bodyPr/>
                    <a:lstStyle/>
                    <a:p>
                      <a:pPr algn="l">
                        <a:lnSpc>
                          <a:spcPts val="1200"/>
                        </a:lnSpc>
                        <a:spcAft>
                          <a:spcPts val="0"/>
                        </a:spcAft>
                      </a:pPr>
                      <a:endParaRPr lang="de-DE" sz="800" b="1" dirty="0">
                        <a:effectLst/>
                        <a:latin typeface="Arial"/>
                        <a:ea typeface="Times New Roman"/>
                        <a:cs typeface="Times New Roman"/>
                      </a:endParaRPr>
                    </a:p>
                  </a:txBody>
                  <a:tcPr marL="63530" marR="6353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a:noFill/>
                    </a:lnT>
                    <a:lnB w="38100" cap="flat" cmpd="sng" algn="ctr">
                      <a:solidFill>
                        <a:schemeClr val="bg1"/>
                      </a:solidFill>
                      <a:prstDash val="solid"/>
                      <a:round/>
                      <a:headEnd type="none" w="med" len="med"/>
                      <a:tailEnd type="none" w="med" len="med"/>
                    </a:lnB>
                    <a:solidFill>
                      <a:srgbClr val="A5DAAD"/>
                    </a:solidFill>
                  </a:tcPr>
                </a:tc>
                <a:tc gridSpan="4">
                  <a:txBody>
                    <a:bodyPr/>
                    <a:lstStyle/>
                    <a:p>
                      <a:pPr algn="l">
                        <a:lnSpc>
                          <a:spcPts val="1200"/>
                        </a:lnSpc>
                        <a:spcAft>
                          <a:spcPts val="0"/>
                        </a:spcAft>
                      </a:pPr>
                      <a:r>
                        <a:rPr lang="de-DE" sz="800" b="1" dirty="0">
                          <a:effectLst/>
                          <a:latin typeface="Arial"/>
                          <a:ea typeface="Times New Roman"/>
                          <a:cs typeface="Times New Roman"/>
                        </a:rPr>
                        <a:t>Anzahl Standorte</a:t>
                      </a:r>
                    </a:p>
                  </a:txBody>
                  <a:tcPr marL="63530" marR="63530" marT="0" marB="0" anchor="ctr">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a:noFill/>
                    </a:lnT>
                    <a:lnB w="38100" cap="flat" cmpd="sng" algn="ctr">
                      <a:solidFill>
                        <a:schemeClr val="bg1"/>
                      </a:solidFill>
                      <a:prstDash val="solid"/>
                      <a:round/>
                      <a:headEnd type="none" w="med" len="med"/>
                      <a:tailEnd type="none" w="med" len="med"/>
                    </a:lnB>
                    <a:solidFill>
                      <a:srgbClr val="F8C57F"/>
                    </a:solidFill>
                  </a:tcPr>
                </a:tc>
                <a:tc hMerge="1">
                  <a:txBody>
                    <a:bodyPr/>
                    <a:lstStyle/>
                    <a:p>
                      <a:pPr>
                        <a:lnSpc>
                          <a:spcPts val="1200"/>
                        </a:lnSpc>
                        <a:spcAft>
                          <a:spcPts val="0"/>
                        </a:spcAft>
                      </a:pPr>
                      <a:endParaRPr lang="de-DE" sz="800" dirty="0">
                        <a:effectLst/>
                        <a:latin typeface="Arial"/>
                        <a:ea typeface="Times New Roman"/>
                        <a:cs typeface="Times New Roman"/>
                      </a:endParaRPr>
                    </a:p>
                  </a:txBody>
                  <a:tcPr marL="63530" marR="6353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a:noFill/>
                    </a:lnT>
                    <a:lnB w="38100" cap="flat" cmpd="sng" algn="ctr">
                      <a:solidFill>
                        <a:schemeClr val="bg1"/>
                      </a:solidFill>
                      <a:prstDash val="solid"/>
                      <a:round/>
                      <a:headEnd type="none" w="med" len="med"/>
                      <a:tailEnd type="none" w="med" len="med"/>
                    </a:lnB>
                    <a:solidFill>
                      <a:srgbClr val="A5DAAD"/>
                    </a:solidFill>
                  </a:tcPr>
                </a:tc>
                <a:tc hMerge="1">
                  <a:txBody>
                    <a:bodyPr/>
                    <a:lstStyle/>
                    <a:p>
                      <a:pPr>
                        <a:lnSpc>
                          <a:spcPts val="1200"/>
                        </a:lnSpc>
                        <a:spcAft>
                          <a:spcPts val="0"/>
                        </a:spcAft>
                      </a:pPr>
                      <a:endParaRPr lang="de-DE" sz="800" b="1" dirty="0">
                        <a:effectLst/>
                        <a:latin typeface="Arial"/>
                        <a:ea typeface="Times New Roman"/>
                        <a:cs typeface="Times New Roman"/>
                      </a:endParaRPr>
                    </a:p>
                  </a:txBody>
                  <a:tcPr marL="63530" marR="63530" marT="0" marB="0" anchor="ctr">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a:noFill/>
                    </a:lnT>
                    <a:lnB w="38100" cap="flat" cmpd="sng" algn="ctr">
                      <a:solidFill>
                        <a:schemeClr val="bg1"/>
                      </a:solidFill>
                      <a:prstDash val="solid"/>
                      <a:round/>
                      <a:headEnd type="none" w="med" len="med"/>
                      <a:tailEnd type="none" w="med" len="med"/>
                    </a:lnB>
                    <a:solidFill>
                      <a:srgbClr val="A5DAAD"/>
                    </a:solidFill>
                  </a:tcPr>
                </a:tc>
                <a:tc hMerge="1">
                  <a:txBody>
                    <a:bodyPr/>
                    <a:lstStyle/>
                    <a:p>
                      <a:pPr algn="l">
                        <a:lnSpc>
                          <a:spcPts val="1200"/>
                        </a:lnSpc>
                        <a:spcAft>
                          <a:spcPts val="0"/>
                        </a:spcAft>
                      </a:pPr>
                      <a:endParaRPr lang="de-DE" sz="800" b="1" dirty="0">
                        <a:effectLst/>
                        <a:latin typeface="Arial"/>
                        <a:ea typeface="Times New Roman"/>
                        <a:cs typeface="Times New Roman"/>
                      </a:endParaRPr>
                    </a:p>
                  </a:txBody>
                  <a:tcPr marL="63530" marR="63530" marT="0" marB="0" anchor="ctr">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a:noFill/>
                    </a:lnT>
                    <a:lnB w="38100" cap="flat" cmpd="sng" algn="ctr">
                      <a:solidFill>
                        <a:schemeClr val="bg1"/>
                      </a:solidFill>
                      <a:prstDash val="solid"/>
                      <a:round/>
                      <a:headEnd type="none" w="med" len="med"/>
                      <a:tailEnd type="none" w="med" len="med"/>
                    </a:lnB>
                    <a:solidFill>
                      <a:srgbClr val="A5DAAD"/>
                    </a:solidFill>
                  </a:tcPr>
                </a:tc>
                <a:extLst>
                  <a:ext uri="{0D108BD9-81ED-4DB2-BD59-A6C34878D82A}">
                    <a16:rowId xmlns:a16="http://schemas.microsoft.com/office/drawing/2014/main" val="10000"/>
                  </a:ext>
                </a:extLst>
              </a:tr>
              <a:tr h="360000">
                <a:tc vMerge="1">
                  <a:txBody>
                    <a:bodyPr/>
                    <a:lstStyle/>
                    <a:p>
                      <a:pPr>
                        <a:lnSpc>
                          <a:spcPts val="1200"/>
                        </a:lnSpc>
                        <a:spcBef>
                          <a:spcPts val="300"/>
                        </a:spcBef>
                        <a:spcAft>
                          <a:spcPts val="300"/>
                        </a:spcAft>
                      </a:pPr>
                      <a:endParaRPr lang="de-DE" sz="800" dirty="0">
                        <a:effectLst/>
                        <a:latin typeface="Arial"/>
                        <a:ea typeface="Times New Roman"/>
                        <a:cs typeface="Times New Roman"/>
                      </a:endParaRPr>
                    </a:p>
                  </a:txBody>
                  <a:tcPr marL="63530" marR="63530" marT="0" marB="0" anchor="ctr">
                    <a:lnL>
                      <a:noFill/>
                    </a:lnL>
                    <a:lnR w="57150" cap="flat" cmpd="sng" algn="ctr">
                      <a:solidFill>
                        <a:srgbClr val="FFFFFF"/>
                      </a:solidFill>
                      <a:prstDash val="solid"/>
                      <a:round/>
                      <a:headEnd type="none" w="med" len="med"/>
                      <a:tailEnd type="none" w="med" len="med"/>
                    </a:lnR>
                    <a:lnT w="57150" cap="flat" cmpd="sng" algn="ctr">
                      <a:noFill/>
                      <a:prstDash val="solid"/>
                      <a:round/>
                      <a:headEnd type="none" w="med" len="med"/>
                      <a:tailEnd type="none" w="med" len="med"/>
                    </a:lnT>
                    <a:lnB w="57150" cap="flat" cmpd="sng" algn="ctr">
                      <a:noFill/>
                      <a:prstDash val="solid"/>
                      <a:round/>
                      <a:headEnd type="none" w="med" len="med"/>
                      <a:tailEnd type="none" w="med" len="med"/>
                    </a:lnB>
                    <a:solidFill>
                      <a:srgbClr val="E8F5EA"/>
                    </a:solidFill>
                  </a:tcPr>
                </a:tc>
                <a:tc>
                  <a:txBody>
                    <a:bodyPr/>
                    <a:lstStyle/>
                    <a:p>
                      <a:pPr algn="l">
                        <a:spcAft>
                          <a:spcPts val="0"/>
                        </a:spcAft>
                      </a:pPr>
                      <a:r>
                        <a:rPr lang="de-DE" sz="800" b="1" dirty="0">
                          <a:effectLst/>
                          <a:latin typeface="Arial"/>
                          <a:ea typeface="Times New Roman"/>
                          <a:cs typeface="Times New Roman"/>
                        </a:rPr>
                        <a:t>2019</a:t>
                      </a: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8C57F"/>
                    </a:solidFill>
                  </a:tcPr>
                </a:tc>
                <a:tc>
                  <a:txBody>
                    <a:bodyPr/>
                    <a:lstStyle/>
                    <a:p>
                      <a:pPr algn="l">
                        <a:spcAft>
                          <a:spcPts val="0"/>
                        </a:spcAft>
                      </a:pPr>
                      <a:r>
                        <a:rPr lang="de-DE" sz="800" b="1" dirty="0">
                          <a:effectLst/>
                          <a:latin typeface="Arial"/>
                          <a:ea typeface="Times New Roman"/>
                          <a:cs typeface="Times New Roman"/>
                        </a:rPr>
                        <a:t>2020</a:t>
                      </a: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8C57F"/>
                    </a:solidFill>
                  </a:tcPr>
                </a:tc>
                <a:tc>
                  <a:txBody>
                    <a:bodyPr/>
                    <a:lstStyle/>
                    <a:p>
                      <a:pPr algn="l">
                        <a:spcAft>
                          <a:spcPts val="0"/>
                        </a:spcAft>
                      </a:pPr>
                      <a:r>
                        <a:rPr lang="de-DE" sz="800" b="1" dirty="0">
                          <a:effectLst/>
                          <a:latin typeface="Arial"/>
                          <a:ea typeface="Times New Roman"/>
                          <a:cs typeface="Times New Roman"/>
                        </a:rPr>
                        <a:t>2021</a:t>
                      </a: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8C57F"/>
                    </a:solidFill>
                  </a:tcPr>
                </a:tc>
                <a:tc>
                  <a:txBody>
                    <a:bodyPr/>
                    <a:lstStyle/>
                    <a:p>
                      <a:pPr algn="l">
                        <a:spcAft>
                          <a:spcPts val="0"/>
                        </a:spcAft>
                      </a:pPr>
                      <a:r>
                        <a:rPr lang="de-DE" sz="800" b="1" dirty="0">
                          <a:effectLst/>
                          <a:latin typeface="Arial"/>
                          <a:ea typeface="Times New Roman"/>
                          <a:cs typeface="Times New Roman"/>
                        </a:rPr>
                        <a:t>2022</a:t>
                      </a: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8C57F"/>
                    </a:solidFill>
                  </a:tcPr>
                </a:tc>
                <a:tc>
                  <a:txBody>
                    <a:bodyPr/>
                    <a:lstStyle/>
                    <a:p>
                      <a:pPr algn="l">
                        <a:spcAft>
                          <a:spcPts val="0"/>
                        </a:spcAft>
                      </a:pPr>
                      <a:r>
                        <a:rPr lang="de-DE" sz="800" b="1" dirty="0">
                          <a:effectLst/>
                          <a:latin typeface="Arial"/>
                          <a:ea typeface="Times New Roman"/>
                          <a:cs typeface="Times New Roman"/>
                        </a:rPr>
                        <a:t>2019</a:t>
                      </a: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8C57F"/>
                    </a:solidFill>
                  </a:tcPr>
                </a:tc>
                <a:tc>
                  <a:txBody>
                    <a:bodyPr/>
                    <a:lstStyle/>
                    <a:p>
                      <a:pPr algn="l">
                        <a:spcAft>
                          <a:spcPts val="0"/>
                        </a:spcAft>
                      </a:pPr>
                      <a:r>
                        <a:rPr lang="de-DE" sz="800" b="1" dirty="0">
                          <a:effectLst/>
                          <a:latin typeface="Arial"/>
                          <a:ea typeface="Times New Roman"/>
                          <a:cs typeface="Times New Roman"/>
                        </a:rPr>
                        <a:t>2020</a:t>
                      </a: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8C57F"/>
                    </a:solidFill>
                  </a:tcPr>
                </a:tc>
                <a:tc>
                  <a:txBody>
                    <a:bodyPr/>
                    <a:lstStyle/>
                    <a:p>
                      <a:pPr algn="l">
                        <a:spcAft>
                          <a:spcPts val="0"/>
                        </a:spcAft>
                      </a:pPr>
                      <a:r>
                        <a:rPr lang="de-DE" sz="800" b="1" dirty="0">
                          <a:effectLst/>
                          <a:latin typeface="Arial"/>
                          <a:ea typeface="Times New Roman"/>
                          <a:cs typeface="Times New Roman"/>
                        </a:rPr>
                        <a:t>2021</a:t>
                      </a: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8C57F"/>
                    </a:solidFill>
                  </a:tcPr>
                </a:tc>
                <a:tc>
                  <a:txBody>
                    <a:bodyPr/>
                    <a:lstStyle/>
                    <a:p>
                      <a:pPr algn="l">
                        <a:spcAft>
                          <a:spcPts val="0"/>
                        </a:spcAft>
                      </a:pPr>
                      <a:r>
                        <a:rPr lang="de-DE" sz="800" b="1" dirty="0">
                          <a:effectLst/>
                          <a:latin typeface="Arial"/>
                          <a:ea typeface="Times New Roman"/>
                          <a:cs typeface="Times New Roman"/>
                        </a:rPr>
                        <a:t>2022</a:t>
                      </a:r>
                    </a:p>
                  </a:txBody>
                  <a:tcPr marL="68580" marR="68580" marT="0" marB="0" anchor="ctr">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8C57F"/>
                    </a:solidFill>
                  </a:tcPr>
                </a:tc>
                <a:extLst>
                  <a:ext uri="{0D108BD9-81ED-4DB2-BD59-A6C34878D82A}">
                    <a16:rowId xmlns:a16="http://schemas.microsoft.com/office/drawing/2014/main" val="10001"/>
                  </a:ext>
                </a:extLst>
              </a:tr>
              <a:tr h="219600">
                <a:tc>
                  <a:txBody>
                    <a:bodyPr/>
                    <a:lstStyle/>
                    <a:p>
                      <a:pPr marL="0" marR="0" indent="0" algn="l" defTabSz="914400" rtl="0" eaLnBrk="1" fontAlgn="auto" latinLnBrk="0" hangingPunct="1">
                        <a:lnSpc>
                          <a:spcPts val="1200"/>
                        </a:lnSpc>
                        <a:spcBef>
                          <a:spcPts val="0"/>
                        </a:spcBef>
                        <a:spcAft>
                          <a:spcPts val="0"/>
                        </a:spcAft>
                        <a:buClrTx/>
                        <a:buSzTx/>
                        <a:buFontTx/>
                        <a:buNone/>
                        <a:tabLst/>
                        <a:defRPr/>
                      </a:pPr>
                      <a:r>
                        <a:rPr lang="de-DE" sz="800" b="1" dirty="0">
                          <a:effectLst/>
                          <a:latin typeface="Arial"/>
                          <a:ea typeface="Times New Roman"/>
                          <a:cs typeface="Arial"/>
                        </a:rPr>
                        <a:t>Kategorie C</a:t>
                      </a:r>
                      <a:endParaRPr lang="de-DE" sz="800" dirty="0">
                        <a:effectLst/>
                        <a:latin typeface="Arial"/>
                        <a:ea typeface="Times New Roman"/>
                        <a:cs typeface="Times New Roman"/>
                      </a:endParaRPr>
                    </a:p>
                  </a:txBody>
                  <a:tcPr marL="63530" marR="63530" marT="0" marB="0" anchor="ctr">
                    <a:lnL w="63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gridSpan="4">
                  <a:txBody>
                    <a:bodyPr/>
                    <a:lstStyle/>
                    <a:p>
                      <a:pPr marL="0" marR="0" indent="0" algn="ctr" defTabSz="914400" rtl="0" eaLnBrk="1" fontAlgn="auto" latinLnBrk="0" hangingPunct="1">
                        <a:lnSpc>
                          <a:spcPts val="1200"/>
                        </a:lnSpc>
                        <a:spcBef>
                          <a:spcPts val="0"/>
                        </a:spcBef>
                        <a:spcAft>
                          <a:spcPts val="0"/>
                        </a:spcAft>
                        <a:buClrTx/>
                        <a:buSzTx/>
                        <a:buFontTx/>
                        <a:buNone/>
                        <a:tabLst/>
                        <a:defRPr/>
                      </a:pPr>
                      <a:r>
                        <a:rPr lang="de-DE" sz="800" b="0" dirty="0" err="1">
                          <a:solidFill>
                            <a:srgbClr val="000000"/>
                          </a:solidFill>
                          <a:effectLst/>
                          <a:latin typeface="Arial"/>
                          <a:ea typeface="Times New Roman"/>
                          <a:cs typeface="Arial"/>
                        </a:rPr>
                        <a:t>0 ≤ C ≤ 29</a:t>
                      </a:r>
                      <a:endParaRPr lang="de-DE" sz="800" b="0" dirty="0">
                        <a:effectLst/>
                        <a:latin typeface="Arial"/>
                        <a:ea typeface="Times New Roman"/>
                        <a:cs typeface="Times New Roman"/>
                      </a:endParaRPr>
                    </a:p>
                  </a:txBody>
                  <a:tcPr marL="63530" marR="6353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hMerge="1">
                  <a:txBody>
                    <a:bodyPr/>
                    <a:lstStyle/>
                    <a:p>
                      <a:pPr marL="0" marR="0" indent="0" algn="l" defTabSz="914400" rtl="0" eaLnBrk="1" fontAlgn="auto" latinLnBrk="0" hangingPunct="1">
                        <a:lnSpc>
                          <a:spcPts val="1200"/>
                        </a:lnSpc>
                        <a:spcBef>
                          <a:spcPts val="0"/>
                        </a:spcBef>
                        <a:spcAft>
                          <a:spcPts val="0"/>
                        </a:spcAft>
                        <a:buClrTx/>
                        <a:buSzTx/>
                        <a:buFontTx/>
                        <a:buNone/>
                        <a:tabLst/>
                        <a:defRPr/>
                      </a:pPr>
                      <a:endParaRPr lang="de-DE" sz="800" dirty="0">
                        <a:effectLst/>
                        <a:latin typeface="Arial"/>
                        <a:ea typeface="Times New Roman"/>
                        <a:cs typeface="Times New Roman"/>
                      </a:endParaRPr>
                    </a:p>
                  </a:txBody>
                  <a:tcPr marL="63530" marR="6353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8F5EA"/>
                    </a:solidFill>
                  </a:tcPr>
                </a:tc>
                <a:tc hMerge="1">
                  <a:txBody>
                    <a:bodyPr/>
                    <a:lstStyle/>
                    <a:p>
                      <a:pPr marL="0" marR="0" indent="0" algn="ctr" defTabSz="914400" rtl="0" eaLnBrk="1" fontAlgn="auto" latinLnBrk="0" hangingPunct="1">
                        <a:lnSpc>
                          <a:spcPts val="1200"/>
                        </a:lnSpc>
                        <a:spcBef>
                          <a:spcPts val="0"/>
                        </a:spcBef>
                        <a:spcAft>
                          <a:spcPts val="0"/>
                        </a:spcAft>
                        <a:buClrTx/>
                        <a:buSzTx/>
                        <a:buFontTx/>
                        <a:buNone/>
                        <a:tabLst/>
                        <a:defRPr/>
                      </a:pPr>
                      <a:endParaRPr lang="de-DE" sz="800" b="0" dirty="0">
                        <a:effectLst/>
                        <a:latin typeface="Arial"/>
                        <a:ea typeface="Times New Roman"/>
                        <a:cs typeface="Times New Roman"/>
                      </a:endParaRPr>
                    </a:p>
                  </a:txBody>
                  <a:tcPr marL="63530" marR="6353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8F5EA"/>
                    </a:solidFill>
                  </a:tcPr>
                </a:tc>
                <a:tc hMerge="1">
                  <a:txBody>
                    <a:bodyPr/>
                    <a:lstStyle/>
                    <a:p>
                      <a:pPr marL="0" marR="0" indent="0" algn="ctr" defTabSz="914400" rtl="0" eaLnBrk="1" fontAlgn="auto" latinLnBrk="0" hangingPunct="1">
                        <a:lnSpc>
                          <a:spcPts val="1200"/>
                        </a:lnSpc>
                        <a:spcBef>
                          <a:spcPts val="0"/>
                        </a:spcBef>
                        <a:spcAft>
                          <a:spcPts val="0"/>
                        </a:spcAft>
                        <a:buClrTx/>
                        <a:buSzTx/>
                        <a:buFontTx/>
                        <a:buNone/>
                        <a:tabLst/>
                        <a:defRPr/>
                      </a:pPr>
                      <a:endParaRPr lang="de-DE" sz="800" b="0" dirty="0">
                        <a:effectLst/>
                        <a:latin typeface="Arial"/>
                        <a:ea typeface="Times New Roman"/>
                        <a:cs typeface="Times New Roman"/>
                      </a:endParaRPr>
                    </a:p>
                  </a:txBody>
                  <a:tcPr marL="63530" marR="6353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8F5EA"/>
                    </a:solidFill>
                  </a:tcPr>
                </a:tc>
                <a:tc>
                  <a:txBody>
                    <a:bodyPr/>
                    <a:lstStyle/>
                    <a:p>
                      <a:pPr marL="0" marR="0" indent="0" algn="ctr" defTabSz="914400" rtl="0" eaLnBrk="1" fontAlgn="auto" latinLnBrk="0" hangingPunct="1">
                        <a:lnSpc>
                          <a:spcPts val="1200"/>
                        </a:lnSpc>
                        <a:spcBef>
                          <a:spcPts val="300"/>
                        </a:spcBef>
                        <a:spcAft>
                          <a:spcPts val="300"/>
                        </a:spcAft>
                        <a:buClrTx/>
                        <a:buSzTx/>
                        <a:buFontTx/>
                        <a:buNone/>
                        <a:tabLst/>
                        <a:defRPr/>
                      </a:pPr>
                      <a:r>
                        <a:rPr lang="de-DE" sz="800" dirty="0">
                          <a:solidFill>
                            <a:schemeClr val="tx1"/>
                          </a:solidFill>
                          <a:effectLst/>
                          <a:latin typeface="Arial"/>
                          <a:ea typeface="Times New Roman"/>
                          <a:cs typeface="Arial"/>
                        </a:rPr>
                        <a:t>1</a:t>
                      </a: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marL="0" marR="0" indent="0" algn="ctr" defTabSz="914400" rtl="0" eaLnBrk="1" fontAlgn="auto" latinLnBrk="0" hangingPunct="1">
                        <a:lnSpc>
                          <a:spcPts val="1200"/>
                        </a:lnSpc>
                        <a:spcBef>
                          <a:spcPts val="300"/>
                        </a:spcBef>
                        <a:spcAft>
                          <a:spcPts val="300"/>
                        </a:spcAft>
                        <a:buClrTx/>
                        <a:buSzTx/>
                        <a:buFontTx/>
                        <a:buNone/>
                        <a:tabLst/>
                        <a:defRPr/>
                      </a:pPr>
                      <a:r>
                        <a:rPr lang="de-DE" sz="800" dirty="0">
                          <a:solidFill>
                            <a:schemeClr val="tx1"/>
                          </a:solidFill>
                          <a:effectLst/>
                          <a:latin typeface="Arial"/>
                          <a:ea typeface="Times New Roman"/>
                          <a:cs typeface="Arial"/>
                        </a:rPr>
                        <a:t>1</a:t>
                      </a: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marL="0" marR="0" indent="0" algn="ctr" defTabSz="914400" rtl="0" eaLnBrk="1" fontAlgn="auto" latinLnBrk="0" hangingPunct="1">
                        <a:lnSpc>
                          <a:spcPts val="1200"/>
                        </a:lnSpc>
                        <a:spcBef>
                          <a:spcPts val="300"/>
                        </a:spcBef>
                        <a:spcAft>
                          <a:spcPts val="300"/>
                        </a:spcAft>
                        <a:buClrTx/>
                        <a:buSzTx/>
                        <a:buFontTx/>
                        <a:buNone/>
                        <a:tabLst/>
                        <a:defRPr/>
                      </a:pPr>
                      <a:r>
                        <a:rPr lang="de-DE" sz="800">
                          <a:solidFill>
                            <a:schemeClr val="tx1"/>
                          </a:solidFill>
                          <a:effectLst/>
                          <a:latin typeface="Arial"/>
                          <a:ea typeface="Times New Roman"/>
                          <a:cs typeface="Arial"/>
                        </a:rPr>
                        <a:t>0</a:t>
                      </a:r>
                      <a:endParaRPr lang="de-DE" sz="800" dirty="0">
                        <a:solidFill>
                          <a:schemeClr val="tx1"/>
                        </a:solidFill>
                        <a:effectLst/>
                        <a:latin typeface="Arial"/>
                        <a:ea typeface="Times New Roman"/>
                        <a:cs typeface="Arial"/>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marL="0" marR="0" indent="0" algn="ctr" defTabSz="914400" rtl="0" eaLnBrk="1" fontAlgn="auto" latinLnBrk="0" hangingPunct="1">
                        <a:lnSpc>
                          <a:spcPts val="1200"/>
                        </a:lnSpc>
                        <a:spcBef>
                          <a:spcPts val="300"/>
                        </a:spcBef>
                        <a:spcAft>
                          <a:spcPts val="300"/>
                        </a:spcAft>
                        <a:buClrTx/>
                        <a:buSzTx/>
                        <a:buFontTx/>
                        <a:buNone/>
                        <a:tabLst/>
                        <a:defRPr/>
                      </a:pPr>
                      <a:r>
                        <a:rPr lang="de-DE" sz="800">
                          <a:solidFill>
                            <a:schemeClr val="tx1"/>
                          </a:solidFill>
                          <a:effectLst/>
                          <a:latin typeface="Arial"/>
                          <a:ea typeface="Times New Roman"/>
                          <a:cs typeface="Arial"/>
                        </a:rPr>
                        <a:t>1</a:t>
                      </a:r>
                      <a:endParaRPr lang="de-DE" sz="800" dirty="0">
                        <a:solidFill>
                          <a:schemeClr val="tx1"/>
                        </a:solidFill>
                        <a:effectLst/>
                        <a:latin typeface="Arial"/>
                        <a:ea typeface="Times New Roman"/>
                        <a:cs typeface="Arial"/>
                      </a:endParaRPr>
                    </a:p>
                  </a:txBody>
                  <a:tcPr marL="68580" marR="68580" marT="0" marB="0" anchor="ctr">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extLst>
                  <a:ext uri="{0D108BD9-81ED-4DB2-BD59-A6C34878D82A}">
                    <a16:rowId xmlns:a16="http://schemas.microsoft.com/office/drawing/2014/main" val="10002"/>
                  </a:ext>
                </a:extLst>
              </a:tr>
              <a:tr h="219600">
                <a:tc>
                  <a:txBody>
                    <a:bodyPr/>
                    <a:lstStyle/>
                    <a:p>
                      <a:pPr marL="0" marR="0" indent="0" algn="l" defTabSz="914400" rtl="0" eaLnBrk="1" fontAlgn="auto" latinLnBrk="0" hangingPunct="1">
                        <a:lnSpc>
                          <a:spcPts val="1200"/>
                        </a:lnSpc>
                        <a:spcBef>
                          <a:spcPts val="0"/>
                        </a:spcBef>
                        <a:spcAft>
                          <a:spcPts val="0"/>
                        </a:spcAft>
                        <a:buClrTx/>
                        <a:buSzTx/>
                        <a:buFontTx/>
                        <a:buNone/>
                        <a:tabLst/>
                        <a:defRPr/>
                      </a:pPr>
                      <a:r>
                        <a:rPr lang="de-DE" sz="800" b="1" dirty="0">
                          <a:effectLst/>
                          <a:latin typeface="Arial"/>
                          <a:ea typeface="Times New Roman"/>
                          <a:cs typeface="Arial"/>
                        </a:rPr>
                        <a:t>Kategorie B</a:t>
                      </a:r>
                      <a:endParaRPr lang="de-DE" sz="800" dirty="0">
                        <a:effectLst/>
                        <a:latin typeface="Arial"/>
                        <a:ea typeface="Times New Roman"/>
                        <a:cs typeface="Times New Roman"/>
                      </a:endParaRPr>
                    </a:p>
                  </a:txBody>
                  <a:tcPr marL="63530" marR="63530" marT="0" marB="0" anchor="ctr">
                    <a:lnL w="63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gridSpan="4">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de-DE" sz="800" b="0" dirty="0" err="1">
                          <a:solidFill>
                            <a:srgbClr val="000000"/>
                          </a:solidFill>
                          <a:effectLst/>
                          <a:latin typeface="Arial"/>
                          <a:ea typeface="Times New Roman"/>
                          <a:cs typeface="Arial"/>
                        </a:rPr>
                        <a:t>29 &lt; B ≤ 42</a:t>
                      </a:r>
                      <a:endParaRPr lang="de-DE" sz="800" dirty="0">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hMerge="1">
                  <a:txBody>
                    <a:bodyPr/>
                    <a:lstStyle/>
                    <a:p>
                      <a:pPr algn="l">
                        <a:spcAft>
                          <a:spcPts val="0"/>
                        </a:spcAft>
                      </a:pPr>
                      <a:endParaRPr lang="de-DE" sz="800" b="0" dirty="0">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8F5EA"/>
                    </a:solidFill>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de-DE" sz="800" dirty="0">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8F5EA"/>
                    </a:solidFill>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de-DE" sz="800" dirty="0">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8F5EA"/>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de-DE" sz="800" dirty="0">
                          <a:solidFill>
                            <a:schemeClr val="tx1"/>
                          </a:solidFill>
                          <a:effectLst/>
                          <a:latin typeface="Arial"/>
                          <a:ea typeface="Times New Roman"/>
                          <a:cs typeface="Arial"/>
                        </a:rPr>
                        <a:t>63</a:t>
                      </a:r>
                      <a:endParaRPr lang="de-DE" sz="8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de-DE" sz="800" dirty="0">
                          <a:solidFill>
                            <a:schemeClr val="tx1"/>
                          </a:solidFill>
                          <a:effectLst/>
                          <a:latin typeface="Arial"/>
                          <a:ea typeface="Times New Roman"/>
                          <a:cs typeface="Arial"/>
                        </a:rPr>
                        <a:t>50</a:t>
                      </a:r>
                      <a:endParaRPr lang="de-DE" sz="8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de-DE" sz="800" dirty="0">
                          <a:solidFill>
                            <a:schemeClr val="tx1"/>
                          </a:solidFill>
                          <a:effectLst/>
                          <a:latin typeface="Arial"/>
                          <a:ea typeface="Times New Roman"/>
                          <a:cs typeface="Arial"/>
                        </a:rPr>
                        <a:t>51</a:t>
                      </a:r>
                      <a:endParaRPr lang="de-DE" sz="8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de-DE" sz="800" dirty="0">
                          <a:solidFill>
                            <a:schemeClr val="tx1"/>
                          </a:solidFill>
                          <a:effectLst/>
                          <a:latin typeface="Arial"/>
                          <a:ea typeface="Times New Roman"/>
                          <a:cs typeface="Times New Roman"/>
                        </a:rPr>
                        <a:t>31</a:t>
                      </a:r>
                    </a:p>
                  </a:txBody>
                  <a:tcPr marL="68580" marR="68580" marT="0" marB="0" anchor="ctr">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extLst>
                  <a:ext uri="{0D108BD9-81ED-4DB2-BD59-A6C34878D82A}">
                    <a16:rowId xmlns:a16="http://schemas.microsoft.com/office/drawing/2014/main" val="10003"/>
                  </a:ext>
                </a:extLst>
              </a:tr>
              <a:tr h="219600">
                <a:tc>
                  <a:txBody>
                    <a:bodyPr/>
                    <a:lstStyle/>
                    <a:p>
                      <a:pPr marL="0" marR="0" indent="0" algn="l" defTabSz="914400" rtl="0" eaLnBrk="1" fontAlgn="auto" latinLnBrk="0" hangingPunct="1">
                        <a:lnSpc>
                          <a:spcPts val="1200"/>
                        </a:lnSpc>
                        <a:spcBef>
                          <a:spcPts val="300"/>
                        </a:spcBef>
                        <a:spcAft>
                          <a:spcPts val="300"/>
                        </a:spcAft>
                        <a:buClrTx/>
                        <a:buSzTx/>
                        <a:buFontTx/>
                        <a:buNone/>
                        <a:tabLst/>
                        <a:defRPr/>
                      </a:pPr>
                      <a:r>
                        <a:rPr lang="de-DE" sz="800" b="1" dirty="0">
                          <a:effectLst/>
                          <a:latin typeface="Arial"/>
                          <a:ea typeface="Times New Roman"/>
                          <a:cs typeface="Arial"/>
                        </a:rPr>
                        <a:t>Kategorie A</a:t>
                      </a:r>
                      <a:endParaRPr lang="de-DE" sz="800" dirty="0">
                        <a:effectLst/>
                        <a:latin typeface="Arial"/>
                        <a:ea typeface="Times New Roman"/>
                        <a:cs typeface="Times New Roman"/>
                      </a:endParaRPr>
                    </a:p>
                  </a:txBody>
                  <a:tcPr marL="63530" marR="63530" marT="0" marB="0" anchor="ctr">
                    <a:lnL w="63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gridSpan="4">
                  <a:txBody>
                    <a:bodyPr/>
                    <a:lstStyle/>
                    <a:p>
                      <a:pPr marL="0" marR="0" indent="0" algn="ctr" defTabSz="914400" rtl="0" eaLnBrk="1" fontAlgn="auto" latinLnBrk="0" hangingPunct="1">
                        <a:lnSpc>
                          <a:spcPts val="1200"/>
                        </a:lnSpc>
                        <a:spcBef>
                          <a:spcPts val="300"/>
                        </a:spcBef>
                        <a:spcAft>
                          <a:spcPts val="300"/>
                        </a:spcAft>
                        <a:buClrTx/>
                        <a:buSzTx/>
                        <a:buFontTx/>
                        <a:buNone/>
                        <a:tabLst/>
                        <a:defRPr/>
                      </a:pPr>
                      <a:r>
                        <a:rPr lang="de-DE" sz="800" b="0" dirty="0" err="1">
                          <a:solidFill>
                            <a:srgbClr val="000000"/>
                          </a:solidFill>
                          <a:effectLst/>
                          <a:latin typeface="Arial"/>
                          <a:ea typeface="Times New Roman"/>
                          <a:cs typeface="Arial"/>
                        </a:rPr>
                        <a:t>42 &lt; A ≤ 54</a:t>
                      </a:r>
                      <a:endParaRPr lang="de-DE" sz="800" dirty="0">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hMerge="1">
                  <a:txBody>
                    <a:bodyPr/>
                    <a:lstStyle/>
                    <a:p>
                      <a:pPr>
                        <a:lnSpc>
                          <a:spcPts val="1200"/>
                        </a:lnSpc>
                        <a:spcBef>
                          <a:spcPts val="300"/>
                        </a:spcBef>
                        <a:spcAft>
                          <a:spcPts val="300"/>
                        </a:spcAft>
                      </a:pPr>
                      <a:endParaRPr lang="de-DE" sz="800" dirty="0">
                        <a:effectLst/>
                        <a:latin typeface="Arial"/>
                        <a:ea typeface="Times New Roman"/>
                        <a:cs typeface="Arial"/>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57150" cap="flat" cmpd="sng" algn="ctr">
                      <a:solidFill>
                        <a:srgbClr val="FFFFFF"/>
                      </a:solidFill>
                      <a:prstDash val="solid"/>
                      <a:round/>
                      <a:headEnd type="none" w="med" len="med"/>
                      <a:tailEnd type="none" w="med" len="med"/>
                    </a:lnB>
                    <a:solidFill>
                      <a:srgbClr val="E8F5EA"/>
                    </a:solidFill>
                  </a:tcPr>
                </a:tc>
                <a:tc hMerge="1">
                  <a:txBody>
                    <a:bodyPr/>
                    <a:lstStyle/>
                    <a:p>
                      <a:pPr marL="0" marR="0" indent="0" algn="ctr" defTabSz="914400" rtl="0" eaLnBrk="1" fontAlgn="auto" latinLnBrk="0" hangingPunct="1">
                        <a:lnSpc>
                          <a:spcPts val="1200"/>
                        </a:lnSpc>
                        <a:spcBef>
                          <a:spcPts val="300"/>
                        </a:spcBef>
                        <a:spcAft>
                          <a:spcPts val="300"/>
                        </a:spcAft>
                        <a:buClrTx/>
                        <a:buSzTx/>
                        <a:buFontTx/>
                        <a:buNone/>
                        <a:tabLst/>
                        <a:defRPr/>
                      </a:pPr>
                      <a:endParaRPr lang="de-DE" sz="800" dirty="0">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8F5EA"/>
                    </a:solidFill>
                  </a:tcPr>
                </a:tc>
                <a:tc hMerge="1">
                  <a:txBody>
                    <a:bodyPr/>
                    <a:lstStyle/>
                    <a:p>
                      <a:pPr marL="0" marR="0" indent="0" algn="ctr" defTabSz="914400" rtl="0" eaLnBrk="1" fontAlgn="auto" latinLnBrk="0" hangingPunct="1">
                        <a:lnSpc>
                          <a:spcPts val="1200"/>
                        </a:lnSpc>
                        <a:spcBef>
                          <a:spcPts val="300"/>
                        </a:spcBef>
                        <a:spcAft>
                          <a:spcPts val="300"/>
                        </a:spcAft>
                        <a:buClrTx/>
                        <a:buSzTx/>
                        <a:buFontTx/>
                        <a:buNone/>
                        <a:tabLst/>
                        <a:defRPr/>
                      </a:pPr>
                      <a:endParaRPr lang="de-DE" sz="800" dirty="0">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8F5EA"/>
                    </a:solidFill>
                  </a:tcPr>
                </a:tc>
                <a:tc>
                  <a:txBody>
                    <a:bodyPr/>
                    <a:lstStyle/>
                    <a:p>
                      <a:pPr marL="0" marR="0" indent="0" algn="ctr" defTabSz="914400" rtl="0" eaLnBrk="1" fontAlgn="auto" latinLnBrk="0" hangingPunct="1">
                        <a:lnSpc>
                          <a:spcPts val="1200"/>
                        </a:lnSpc>
                        <a:spcBef>
                          <a:spcPts val="300"/>
                        </a:spcBef>
                        <a:spcAft>
                          <a:spcPts val="300"/>
                        </a:spcAft>
                        <a:buClrTx/>
                        <a:buSzTx/>
                        <a:buFontTx/>
                        <a:buNone/>
                        <a:tabLst/>
                        <a:defRPr/>
                      </a:pPr>
                      <a:r>
                        <a:rPr lang="de-DE" sz="800" dirty="0">
                          <a:solidFill>
                            <a:schemeClr val="tx1"/>
                          </a:solidFill>
                          <a:effectLst/>
                          <a:latin typeface="Arial"/>
                          <a:ea typeface="Times New Roman"/>
                          <a:cs typeface="Arial"/>
                        </a:rPr>
                        <a:t>232</a:t>
                      </a:r>
                      <a:endParaRPr lang="de-DE" sz="800" kern="12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marL="0" marR="0" indent="0" algn="ctr" defTabSz="914400" rtl="0" eaLnBrk="1" fontAlgn="auto" latinLnBrk="0" hangingPunct="1">
                        <a:lnSpc>
                          <a:spcPts val="1200"/>
                        </a:lnSpc>
                        <a:spcBef>
                          <a:spcPts val="300"/>
                        </a:spcBef>
                        <a:spcAft>
                          <a:spcPts val="300"/>
                        </a:spcAft>
                        <a:buClrTx/>
                        <a:buSzTx/>
                        <a:buFontTx/>
                        <a:buNone/>
                        <a:tabLst/>
                        <a:defRPr/>
                      </a:pPr>
                      <a:r>
                        <a:rPr lang="de-DE" sz="800" dirty="0">
                          <a:solidFill>
                            <a:schemeClr val="tx1"/>
                          </a:solidFill>
                          <a:effectLst/>
                          <a:latin typeface="Arial"/>
                          <a:ea typeface="Times New Roman"/>
                          <a:cs typeface="Arial"/>
                        </a:rPr>
                        <a:t>250</a:t>
                      </a:r>
                      <a:endParaRPr lang="de-DE" sz="800" kern="12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marL="0" marR="0" indent="0" algn="ctr" defTabSz="914400" rtl="0" eaLnBrk="1" fontAlgn="auto" latinLnBrk="0" hangingPunct="1">
                        <a:lnSpc>
                          <a:spcPts val="1200"/>
                        </a:lnSpc>
                        <a:spcBef>
                          <a:spcPts val="300"/>
                        </a:spcBef>
                        <a:spcAft>
                          <a:spcPts val="300"/>
                        </a:spcAft>
                        <a:buClrTx/>
                        <a:buSzTx/>
                        <a:buFontTx/>
                        <a:buNone/>
                        <a:tabLst/>
                        <a:defRPr/>
                      </a:pPr>
                      <a:r>
                        <a:rPr lang="de-DE" sz="800" dirty="0">
                          <a:solidFill>
                            <a:schemeClr val="tx1"/>
                          </a:solidFill>
                          <a:effectLst/>
                          <a:latin typeface="Arial"/>
                          <a:ea typeface="Times New Roman"/>
                          <a:cs typeface="Arial"/>
                        </a:rPr>
                        <a:t>245</a:t>
                      </a:r>
                      <a:endParaRPr lang="de-DE" sz="800" kern="12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marL="0" marR="0" indent="0" algn="ctr" defTabSz="914400" rtl="0" eaLnBrk="1" fontAlgn="auto" latinLnBrk="0" hangingPunct="1">
                        <a:lnSpc>
                          <a:spcPts val="1200"/>
                        </a:lnSpc>
                        <a:spcBef>
                          <a:spcPts val="300"/>
                        </a:spcBef>
                        <a:spcAft>
                          <a:spcPts val="300"/>
                        </a:spcAft>
                        <a:buClrTx/>
                        <a:buSzTx/>
                        <a:buFontTx/>
                        <a:buNone/>
                        <a:tabLst/>
                        <a:defRPr/>
                      </a:pPr>
                      <a:r>
                        <a:rPr lang="de-DE" sz="800" kern="1200" dirty="0">
                          <a:solidFill>
                            <a:schemeClr val="tx1"/>
                          </a:solidFill>
                          <a:effectLst/>
                          <a:latin typeface="Arial"/>
                          <a:ea typeface="Times New Roman"/>
                          <a:cs typeface="Times New Roman"/>
                        </a:rPr>
                        <a:t>274</a:t>
                      </a:r>
                    </a:p>
                  </a:txBody>
                  <a:tcPr marL="68580" marR="68580" marT="0" marB="0" anchor="ctr">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extLst>
                  <a:ext uri="{0D108BD9-81ED-4DB2-BD59-A6C34878D82A}">
                    <a16:rowId xmlns:a16="http://schemas.microsoft.com/office/drawing/2014/main" val="10004"/>
                  </a:ext>
                </a:extLst>
              </a:tr>
              <a:tr h="680400">
                <a:tc>
                  <a:txBody>
                    <a:bodyPr/>
                    <a:lstStyle/>
                    <a:p>
                      <a:pPr>
                        <a:lnSpc>
                          <a:spcPts val="1200"/>
                        </a:lnSpc>
                        <a:spcBef>
                          <a:spcPts val="100"/>
                        </a:spcBef>
                        <a:spcAft>
                          <a:spcPts val="0"/>
                        </a:spcAft>
                      </a:pPr>
                      <a:r>
                        <a:rPr lang="de-DE" sz="800" b="1" dirty="0" err="1">
                          <a:solidFill>
                            <a:srgbClr val="FFFFFF"/>
                          </a:solidFill>
                          <a:effectLst/>
                          <a:latin typeface="Arial"/>
                          <a:ea typeface="Times New Roman"/>
                          <a:cs typeface="Arial"/>
                        </a:rPr>
                        <a:t>FAD-Z177 V</a:t>
                      </a:r>
                      <a:endParaRPr lang="de-DE" sz="800" b="1" dirty="0">
                        <a:effectLst/>
                        <a:latin typeface="Arial"/>
                        <a:ea typeface="Times New Roman"/>
                        <a:cs typeface="Times New Roman"/>
                      </a:endParaRPr>
                    </a:p>
                  </a:txBody>
                  <a:tcPr marL="63530" marR="63530" marT="0" marB="0" anchor="ctr">
                    <a:lnL w="63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57150" cap="flat" cmpd="sng" algn="ctr">
                      <a:solidFill>
                        <a:srgbClr val="FFFFFF"/>
                      </a:solidFill>
                      <a:prstDash val="solid"/>
                      <a:round/>
                      <a:headEnd type="none" w="med" len="med"/>
                      <a:tailEnd type="none" w="med" len="med"/>
                    </a:lnB>
                    <a:solidFill>
                      <a:srgbClr val="A9121C"/>
                    </a:solidFill>
                  </a:tcPr>
                </a:tc>
                <a:tc>
                  <a:txBody>
                    <a:bodyPr/>
                    <a:lstStyle/>
                    <a:p>
                      <a:pPr>
                        <a:lnSpc>
                          <a:spcPts val="1200"/>
                        </a:lnSpc>
                        <a:spcBef>
                          <a:spcPts val="0"/>
                        </a:spcBef>
                        <a:spcAft>
                          <a:spcPts val="0"/>
                        </a:spcAft>
                      </a:pPr>
                      <a:r>
                        <a:rPr lang="de-DE" sz="800" dirty="0">
                          <a:solidFill>
                            <a:srgbClr val="FFFFFF"/>
                          </a:solidFill>
                          <a:effectLst/>
                          <a:latin typeface="Arial"/>
                          <a:ea typeface="Times New Roman"/>
                          <a:cs typeface="Arial"/>
                        </a:rPr>
                        <a:t>Kategorie
A</a:t>
                      </a:r>
                    </a:p>
                    <a:p>
                      <a:pPr>
                        <a:lnSpc>
                          <a:spcPts val="1200"/>
                        </a:lnSpc>
                        <a:spcBef>
                          <a:spcPts val="0"/>
                        </a:spcBef>
                        <a:spcAft>
                          <a:spcPts val="0"/>
                        </a:spcAft>
                      </a:pPr>
                      <a:r>
                        <a:rPr lang="de-DE" sz="800" dirty="0">
                          <a:solidFill>
                            <a:srgbClr val="FFFFFF"/>
                          </a:solidFill>
                          <a:effectLst/>
                          <a:latin typeface="Arial"/>
                          <a:ea typeface="Times New Roman"/>
                          <a:cs typeface="Arial"/>
                        </a:rPr>
                        <a:t>54 Pkt.</a:t>
                      </a:r>
                      <a:endParaRPr lang="de-DE" sz="800" dirty="0">
                        <a:effectLst/>
                        <a:latin typeface="Arial"/>
                        <a:ea typeface="Times New Roman"/>
                        <a:cs typeface="Times New Roman"/>
                      </a:endParaRPr>
                    </a:p>
                  </a:txBody>
                  <a:tcPr marL="68580" marR="68580" marT="36000" marB="3600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57150" cap="flat" cmpd="sng" algn="ctr">
                      <a:solidFill>
                        <a:srgbClr val="FFFFFF"/>
                      </a:solidFill>
                      <a:prstDash val="solid"/>
                      <a:round/>
                      <a:headEnd type="none" w="med" len="med"/>
                      <a:tailEnd type="none" w="med" len="med"/>
                    </a:lnB>
                    <a:solidFill>
                      <a:srgbClr val="A9121C"/>
                    </a:solidFill>
                  </a:tcPr>
                </a:tc>
                <a:tc>
                  <a:txBody>
                    <a:bodyPr/>
                    <a:lstStyle/>
                    <a:p>
                      <a:pPr>
                        <a:lnSpc>
                          <a:spcPts val="1200"/>
                        </a:lnSpc>
                        <a:spcBef>
                          <a:spcPts val="0"/>
                        </a:spcBef>
                        <a:spcAft>
                          <a:spcPts val="0"/>
                        </a:spcAft>
                      </a:pPr>
                      <a:r>
                        <a:rPr lang="de-DE" sz="800" dirty="0">
                          <a:solidFill>
                            <a:srgbClr val="FFFFFF"/>
                          </a:solidFill>
                          <a:effectLst/>
                          <a:latin typeface="Arial"/>
                          <a:ea typeface="Times New Roman"/>
                          <a:cs typeface="Arial"/>
                        </a:rPr>
                        <a:t>Kategorie
A</a:t>
                      </a:r>
                    </a:p>
                    <a:p>
                      <a:pPr>
                        <a:lnSpc>
                          <a:spcPts val="1200"/>
                        </a:lnSpc>
                        <a:spcBef>
                          <a:spcPts val="0"/>
                        </a:spcBef>
                        <a:spcAft>
                          <a:spcPts val="0"/>
                        </a:spcAft>
                      </a:pPr>
                      <a:r>
                        <a:rPr lang="de-DE" sz="800" dirty="0">
                          <a:solidFill>
                            <a:srgbClr val="FFFFFF"/>
                          </a:solidFill>
                          <a:effectLst/>
                          <a:latin typeface="Arial"/>
                          <a:ea typeface="Times New Roman"/>
                          <a:cs typeface="Arial"/>
                        </a:rPr>
                        <a:t>51 Pkt.</a:t>
                      </a:r>
                      <a:endParaRPr lang="de-DE" sz="800" dirty="0">
                        <a:effectLst/>
                        <a:latin typeface="Arial"/>
                        <a:ea typeface="Times New Roman"/>
                        <a:cs typeface="Times New Roman"/>
                      </a:endParaRPr>
                    </a:p>
                  </a:txBody>
                  <a:tcPr marL="68580" marR="68580" marT="36000" marB="3600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57150" cap="flat" cmpd="sng" algn="ctr">
                      <a:solidFill>
                        <a:srgbClr val="FFFFFF"/>
                      </a:solidFill>
                      <a:prstDash val="solid"/>
                      <a:round/>
                      <a:headEnd type="none" w="med" len="med"/>
                      <a:tailEnd type="none" w="med" len="med"/>
                    </a:lnB>
                    <a:solidFill>
                      <a:srgbClr val="A9121C"/>
                    </a:solidFill>
                  </a:tcPr>
                </a:tc>
                <a:tc>
                  <a:txBody>
                    <a:bodyPr/>
                    <a:lstStyle/>
                    <a:p>
                      <a:pPr>
                        <a:lnSpc>
                          <a:spcPts val="1200"/>
                        </a:lnSpc>
                        <a:spcBef>
                          <a:spcPts val="0"/>
                        </a:spcBef>
                        <a:spcAft>
                          <a:spcPts val="0"/>
                        </a:spcAft>
                      </a:pPr>
                      <a:r>
                        <a:rPr lang="de-DE" sz="800" dirty="0">
                          <a:solidFill>
                            <a:srgbClr val="FFFFFF"/>
                          </a:solidFill>
                          <a:effectLst/>
                          <a:latin typeface="Arial"/>
                          <a:ea typeface="Times New Roman"/>
                          <a:cs typeface="Arial"/>
                        </a:rPr>
                        <a:t>Kategorie
A</a:t>
                      </a:r>
                    </a:p>
                    <a:p>
                      <a:pPr>
                        <a:lnSpc>
                          <a:spcPts val="1200"/>
                        </a:lnSpc>
                        <a:spcBef>
                          <a:spcPts val="0"/>
                        </a:spcBef>
                        <a:spcAft>
                          <a:spcPts val="0"/>
                        </a:spcAft>
                      </a:pPr>
                      <a:r>
                        <a:rPr lang="de-DE" sz="800" dirty="0">
                          <a:solidFill>
                            <a:srgbClr val="FFFFFF"/>
                          </a:solidFill>
                          <a:effectLst/>
                          <a:latin typeface="Arial"/>
                          <a:ea typeface="Times New Roman"/>
                          <a:cs typeface="Arial"/>
                        </a:rPr>
                        <a:t>45 Pkt.</a:t>
                      </a:r>
                      <a:endParaRPr lang="de-DE" sz="800" dirty="0">
                        <a:effectLst/>
                        <a:latin typeface="Arial"/>
                        <a:ea typeface="Times New Roman"/>
                        <a:cs typeface="Times New Roman"/>
                      </a:endParaRPr>
                    </a:p>
                  </a:txBody>
                  <a:tcPr marL="68580" marR="68580" marT="36000" marB="3600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57150" cap="flat" cmpd="sng" algn="ctr">
                      <a:solidFill>
                        <a:srgbClr val="FFFFFF"/>
                      </a:solidFill>
                      <a:prstDash val="solid"/>
                      <a:round/>
                      <a:headEnd type="none" w="med" len="med"/>
                      <a:tailEnd type="none" w="med" len="med"/>
                    </a:lnB>
                    <a:solidFill>
                      <a:srgbClr val="A9121C"/>
                    </a:solidFill>
                  </a:tcPr>
                </a:tc>
                <a:tc>
                  <a:txBody>
                    <a:bodyPr/>
                    <a:lstStyle/>
                    <a:p>
                      <a:pPr>
                        <a:lnSpc>
                          <a:spcPts val="1200"/>
                        </a:lnSpc>
                        <a:spcBef>
                          <a:spcPts val="0"/>
                        </a:spcBef>
                        <a:spcAft>
                          <a:spcPts val="0"/>
                        </a:spcAft>
                      </a:pPr>
                      <a:r>
                        <a:rPr lang="de-DE" sz="800" dirty="0">
                          <a:solidFill>
                            <a:schemeClr val="bg1"/>
                          </a:solidFill>
                          <a:effectLst/>
                          <a:latin typeface="Arial"/>
                          <a:ea typeface="Times New Roman"/>
                          <a:cs typeface="Times New Roman"/>
                        </a:rPr>
                        <a:t>Kategorie
A</a:t>
                      </a:r>
                    </a:p>
                    <a:p>
                      <a:pPr>
                        <a:lnSpc>
                          <a:spcPts val="1200"/>
                        </a:lnSpc>
                        <a:spcBef>
                          <a:spcPts val="0"/>
                        </a:spcBef>
                        <a:spcAft>
                          <a:spcPts val="0"/>
                        </a:spcAft>
                      </a:pPr>
                      <a:r>
                        <a:rPr lang="de-DE" sz="800" dirty="0">
                          <a:solidFill>
                            <a:schemeClr val="bg1"/>
                          </a:solidFill>
                          <a:effectLst/>
                          <a:latin typeface="Arial"/>
                          <a:ea typeface="Times New Roman"/>
                          <a:cs typeface="Times New Roman"/>
                        </a:rPr>
                        <a:t>54 Pkt.</a:t>
                      </a:r>
                    </a:p>
                  </a:txBody>
                  <a:tcPr marL="68580" marR="68580" marT="36000" marB="3600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57150" cap="flat" cmpd="sng" algn="ctr">
                      <a:solidFill>
                        <a:srgbClr val="FFFFFF"/>
                      </a:solidFill>
                      <a:prstDash val="solid"/>
                      <a:round/>
                      <a:headEnd type="none" w="med" len="med"/>
                      <a:tailEnd type="none" w="med" len="med"/>
                    </a:lnB>
                    <a:solidFill>
                      <a:srgbClr val="A9121C"/>
                    </a:solidFill>
                  </a:tcPr>
                </a:tc>
                <a:tc>
                  <a:txBody>
                    <a:bodyPr/>
                    <a:lstStyle/>
                    <a:p>
                      <a:pPr>
                        <a:lnSpc>
                          <a:spcPts val="1200"/>
                        </a:lnSpc>
                        <a:spcBef>
                          <a:spcPts val="300"/>
                        </a:spcBef>
                        <a:spcAft>
                          <a:spcPts val="300"/>
                        </a:spcAft>
                      </a:pPr>
                      <a:endParaRPr lang="de-DE" sz="800" dirty="0">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57150" cap="flat" cmpd="sng" algn="ctr">
                      <a:solidFill>
                        <a:srgbClr val="FFFFFF"/>
                      </a:solidFill>
                      <a:prstDash val="solid"/>
                      <a:round/>
                      <a:headEnd type="none" w="med" len="med"/>
                      <a:tailEnd type="none" w="med" len="med"/>
                    </a:lnB>
                    <a:noFill/>
                  </a:tcPr>
                </a:tc>
                <a:tc>
                  <a:txBody>
                    <a:bodyPr/>
                    <a:lstStyle/>
                    <a:p>
                      <a:pPr lvl="1">
                        <a:lnSpc>
                          <a:spcPts val="1200"/>
                        </a:lnSpc>
                        <a:spcBef>
                          <a:spcPts val="300"/>
                        </a:spcBef>
                        <a:spcAft>
                          <a:spcPts val="300"/>
                        </a:spcAft>
                      </a:pPr>
                      <a:endParaRPr lang="de-DE" sz="800" dirty="0">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57150" cap="flat" cmpd="sng" algn="ctr">
                      <a:solidFill>
                        <a:srgbClr val="FFFFFF"/>
                      </a:solidFill>
                      <a:prstDash val="solid"/>
                      <a:round/>
                      <a:headEnd type="none" w="med" len="med"/>
                      <a:tailEnd type="none" w="med" len="med"/>
                    </a:lnB>
                    <a:noFill/>
                  </a:tcPr>
                </a:tc>
                <a:tc>
                  <a:txBody>
                    <a:bodyPr/>
                    <a:lstStyle/>
                    <a:p>
                      <a:pPr>
                        <a:lnSpc>
                          <a:spcPts val="1200"/>
                        </a:lnSpc>
                        <a:spcBef>
                          <a:spcPts val="300"/>
                        </a:spcBef>
                        <a:spcAft>
                          <a:spcPts val="300"/>
                        </a:spcAft>
                      </a:pPr>
                      <a:endParaRPr lang="de-DE" sz="800" dirty="0">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57150" cap="flat" cmpd="sng" algn="ctr">
                      <a:solidFill>
                        <a:srgbClr val="FFFFFF"/>
                      </a:solidFill>
                      <a:prstDash val="solid"/>
                      <a:round/>
                      <a:headEnd type="none" w="med" len="med"/>
                      <a:tailEnd type="none" w="med" len="med"/>
                    </a:lnB>
                    <a:noFill/>
                  </a:tcPr>
                </a:tc>
                <a:tc>
                  <a:txBody>
                    <a:bodyPr/>
                    <a:lstStyle/>
                    <a:p>
                      <a:pPr>
                        <a:lnSpc>
                          <a:spcPts val="1200"/>
                        </a:lnSpc>
                        <a:spcBef>
                          <a:spcPts val="300"/>
                        </a:spcBef>
                        <a:spcAft>
                          <a:spcPts val="300"/>
                        </a:spcAft>
                      </a:pPr>
                      <a:endParaRPr lang="de-DE" sz="800" dirty="0">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57150"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10005"/>
                  </a:ext>
                </a:extLst>
              </a:tr>
            </a:tbl>
          </a:graphicData>
        </a:graphic>
      </p:graphicFrame>
      <p:pic>
        <p:nvPicPr>
          <p:cNvPr id="23" name="Picture 3" descr="C:\Users\C.Keller\fad-z108__prozess.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24042" y="977728"/>
            <a:ext cx="6847615" cy="32004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97410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Gerade Verbindung 8"/>
          <p:cNvCxnSpPr/>
          <p:nvPr/>
        </p:nvCxnSpPr>
        <p:spPr>
          <a:xfrm>
            <a:off x="0" y="949656"/>
            <a:ext cx="9906000" cy="0"/>
          </a:xfrm>
          <a:prstGeom prst="line">
            <a:avLst/>
          </a:prstGeom>
          <a:ln w="38100">
            <a:solidFill>
              <a:srgbClr val="F4A329"/>
            </a:solidFill>
          </a:ln>
        </p:spPr>
        <p:style>
          <a:lnRef idx="1">
            <a:schemeClr val="accent1"/>
          </a:lnRef>
          <a:fillRef idx="0">
            <a:schemeClr val="accent1"/>
          </a:fillRef>
          <a:effectRef idx="0">
            <a:schemeClr val="accent1"/>
          </a:effectRef>
          <a:fontRef idx="minor">
            <a:schemeClr val="tx1"/>
          </a:fontRef>
        </p:style>
      </p:cxnSp>
      <p:sp>
        <p:nvSpPr>
          <p:cNvPr id="8" name="Textfeld 7"/>
          <p:cNvSpPr txBox="1"/>
          <p:nvPr/>
        </p:nvSpPr>
        <p:spPr>
          <a:xfrm>
            <a:off x="9487373" y="6629400"/>
            <a:ext cx="242374" cy="215444"/>
          </a:xfrm>
          <a:prstGeom prst="rect">
            <a:avLst/>
          </a:prstGeom>
          <a:noFill/>
        </p:spPr>
        <p:txBody>
          <a:bodyPr wrap="none" rtlCol="0">
            <a:spAutoFit/>
          </a:bodyPr>
          <a:lstStyle/>
          <a:p>
            <a:r>
              <a:rPr lang="de-DE" sz="800" dirty="0">
                <a:latin typeface="Arial" pitchFamily="34" charset="0"/>
                <a:cs typeface="Arial" pitchFamily="34" charset="0"/>
              </a:rPr>
              <a:t>3</a:t>
            </a:r>
          </a:p>
        </p:txBody>
      </p:sp>
      <p:sp>
        <p:nvSpPr>
          <p:cNvPr id="9" name="Title 1"/>
          <p:cNvSpPr txBox="1">
            <a:spLocks/>
          </p:cNvSpPr>
          <p:nvPr/>
        </p:nvSpPr>
        <p:spPr>
          <a:xfrm>
            <a:off x="165100" y="554666"/>
            <a:ext cx="4427860" cy="381000"/>
          </a:xfrm>
          <a:prstGeom prst="rect">
            <a:avLst/>
          </a:prstGeom>
        </p:spPr>
        <p:txBody>
          <a:bodyPr vert="horz" lIns="91440" tIns="45720" rIns="91440" bIns="45720" rtlCol="0" anchor="ctr" anchorCtr="0">
            <a:normAutofit/>
          </a:bodyPr>
          <a:lstStyle/>
          <a:p>
            <a:r>
              <a:rPr lang="de-DE" sz="1400" b="1" dirty="0">
                <a:latin typeface="Arial" pitchFamily="34" charset="0"/>
                <a:cs typeface="Arial" pitchFamily="34" charset="0"/>
              </a:rPr>
              <a:t>Gesamtbewertung</a:t>
            </a:r>
          </a:p>
        </p:txBody>
      </p:sp>
      <p:sp>
        <p:nvSpPr>
          <p:cNvPr id="15" name="Textfeld 14"/>
          <p:cNvSpPr txBox="1"/>
          <p:nvPr/>
        </p:nvSpPr>
        <p:spPr>
          <a:xfrm>
            <a:off x="201600" y="1123200"/>
            <a:ext cx="6487679" cy="430887"/>
          </a:xfrm>
          <a:prstGeom prst="rect">
            <a:avLst/>
          </a:prstGeom>
          <a:noFill/>
        </p:spPr>
        <p:txBody>
          <a:bodyPr wrap="square" rtlCol="0">
            <a:spAutoFit/>
          </a:bodyPr>
          <a:lstStyle/>
          <a:p>
            <a:r>
              <a:rPr lang="de-DE" sz="1000" b="1" dirty="0">
                <a:latin typeface="Arial" pitchFamily="34" charset="0"/>
                <a:cs typeface="Arial" pitchFamily="34" charset="0"/>
              </a:rPr>
              <a:t> </a:t>
            </a:r>
            <a:br>
              <a:rPr lang="de-DE" sz="1000" b="1" dirty="0">
                <a:latin typeface="Arial" pitchFamily="34" charset="0"/>
                <a:cs typeface="Arial" pitchFamily="34" charset="0"/>
              </a:rPr>
            </a:br>
            <a:r>
              <a:rPr lang="de-DE" sz="1200" b="1" dirty="0">
                <a:solidFill>
                  <a:srgbClr val="DE9534"/>
                </a:solidFill>
                <a:latin typeface="Arial" pitchFamily="34" charset="0"/>
                <a:cs typeface="Arial" pitchFamily="34" charset="0"/>
              </a:rPr>
              <a:t>Prozessqualität -  Einzelbewertung Kennzahlen</a:t>
            </a:r>
          </a:p>
        </p:txBody>
      </p:sp>
      <p:graphicFrame>
        <p:nvGraphicFramePr>
          <p:cNvPr id="16" name="Tabelle 15"/>
          <p:cNvGraphicFramePr>
            <a:graphicFrameLocks noGrp="1"/>
          </p:cNvGraphicFramePr>
          <p:nvPr>
            <p:extLst>
              <p:ext uri="{D42A27DB-BD31-4B8C-83A1-F6EECF244321}">
                <p14:modId xmlns:p14="http://schemas.microsoft.com/office/powerpoint/2010/main" val="1892603947"/>
              </p:ext>
            </p:extLst>
          </p:nvPr>
        </p:nvGraphicFramePr>
        <p:xfrm>
          <a:off x="273600" y="1627200"/>
          <a:ext cx="9378308" cy="2889720"/>
        </p:xfrm>
        <a:graphic>
          <a:graphicData uri="http://schemas.openxmlformats.org/drawingml/2006/table">
            <a:tbl>
              <a:tblPr firstRow="1" firstCol="1" lastRow="1" lastCol="1" bandRow="1" bandCol="1"/>
              <a:tblGrid>
                <a:gridCol w="309600">
                  <a:extLst>
                    <a:ext uri="{9D8B030D-6E8A-4147-A177-3AD203B41FA5}">
                      <a16:colId xmlns:a16="http://schemas.microsoft.com/office/drawing/2014/main" val="20000"/>
                    </a:ext>
                  </a:extLst>
                </a:gridCol>
                <a:gridCol w="1335908">
                  <a:extLst>
                    <a:ext uri="{9D8B030D-6E8A-4147-A177-3AD203B41FA5}">
                      <a16:colId xmlns:a16="http://schemas.microsoft.com/office/drawing/2014/main" val="20001"/>
                    </a:ext>
                  </a:extLst>
                </a:gridCol>
                <a:gridCol w="547200">
                  <a:extLst>
                    <a:ext uri="{9D8B030D-6E8A-4147-A177-3AD203B41FA5}">
                      <a16:colId xmlns:a16="http://schemas.microsoft.com/office/drawing/2014/main" val="20002"/>
                    </a:ext>
                  </a:extLst>
                </a:gridCol>
                <a:gridCol w="547200">
                  <a:extLst>
                    <a:ext uri="{9D8B030D-6E8A-4147-A177-3AD203B41FA5}">
                      <a16:colId xmlns:a16="http://schemas.microsoft.com/office/drawing/2014/main" val="20003"/>
                    </a:ext>
                  </a:extLst>
                </a:gridCol>
                <a:gridCol w="547200">
                  <a:extLst>
                    <a:ext uri="{9D8B030D-6E8A-4147-A177-3AD203B41FA5}">
                      <a16:colId xmlns:a16="http://schemas.microsoft.com/office/drawing/2014/main" val="20004"/>
                    </a:ext>
                  </a:extLst>
                </a:gridCol>
                <a:gridCol w="547200">
                  <a:extLst>
                    <a:ext uri="{9D8B030D-6E8A-4147-A177-3AD203B41FA5}">
                      <a16:colId xmlns:a16="http://schemas.microsoft.com/office/drawing/2014/main" val="20005"/>
                    </a:ext>
                  </a:extLst>
                </a:gridCol>
                <a:gridCol w="547200">
                  <a:extLst>
                    <a:ext uri="{9D8B030D-6E8A-4147-A177-3AD203B41FA5}">
                      <a16:colId xmlns:a16="http://schemas.microsoft.com/office/drawing/2014/main" val="20006"/>
                    </a:ext>
                  </a:extLst>
                </a:gridCol>
                <a:gridCol w="547200">
                  <a:extLst>
                    <a:ext uri="{9D8B030D-6E8A-4147-A177-3AD203B41FA5}">
                      <a16:colId xmlns:a16="http://schemas.microsoft.com/office/drawing/2014/main" val="20007"/>
                    </a:ext>
                  </a:extLst>
                </a:gridCol>
                <a:gridCol w="547200">
                  <a:extLst>
                    <a:ext uri="{9D8B030D-6E8A-4147-A177-3AD203B41FA5}">
                      <a16:colId xmlns:a16="http://schemas.microsoft.com/office/drawing/2014/main" val="20008"/>
                    </a:ext>
                  </a:extLst>
                </a:gridCol>
                <a:gridCol w="547200">
                  <a:extLst>
                    <a:ext uri="{9D8B030D-6E8A-4147-A177-3AD203B41FA5}">
                      <a16:colId xmlns:a16="http://schemas.microsoft.com/office/drawing/2014/main" val="20009"/>
                    </a:ext>
                  </a:extLst>
                </a:gridCol>
                <a:gridCol w="360000">
                  <a:extLst>
                    <a:ext uri="{9D8B030D-6E8A-4147-A177-3AD203B41FA5}">
                      <a16:colId xmlns:a16="http://schemas.microsoft.com/office/drawing/2014/main" val="20010"/>
                    </a:ext>
                  </a:extLst>
                </a:gridCol>
                <a:gridCol w="360000">
                  <a:extLst>
                    <a:ext uri="{9D8B030D-6E8A-4147-A177-3AD203B41FA5}">
                      <a16:colId xmlns:a16="http://schemas.microsoft.com/office/drawing/2014/main" val="20011"/>
                    </a:ext>
                  </a:extLst>
                </a:gridCol>
                <a:gridCol w="360000">
                  <a:extLst>
                    <a:ext uri="{9D8B030D-6E8A-4147-A177-3AD203B41FA5}">
                      <a16:colId xmlns:a16="http://schemas.microsoft.com/office/drawing/2014/main" val="20012"/>
                    </a:ext>
                  </a:extLst>
                </a:gridCol>
                <a:gridCol w="360000">
                  <a:extLst>
                    <a:ext uri="{9D8B030D-6E8A-4147-A177-3AD203B41FA5}">
                      <a16:colId xmlns:a16="http://schemas.microsoft.com/office/drawing/2014/main" val="20013"/>
                    </a:ext>
                  </a:extLst>
                </a:gridCol>
                <a:gridCol w="475200">
                  <a:extLst>
                    <a:ext uri="{9D8B030D-6E8A-4147-A177-3AD203B41FA5}">
                      <a16:colId xmlns:a16="http://schemas.microsoft.com/office/drawing/2014/main" val="20014"/>
                    </a:ext>
                  </a:extLst>
                </a:gridCol>
                <a:gridCol w="360000">
                  <a:extLst>
                    <a:ext uri="{9D8B030D-6E8A-4147-A177-3AD203B41FA5}">
                      <a16:colId xmlns:a16="http://schemas.microsoft.com/office/drawing/2014/main" val="20015"/>
                    </a:ext>
                  </a:extLst>
                </a:gridCol>
                <a:gridCol w="360000">
                  <a:extLst>
                    <a:ext uri="{9D8B030D-6E8A-4147-A177-3AD203B41FA5}">
                      <a16:colId xmlns:a16="http://schemas.microsoft.com/office/drawing/2014/main" val="20016"/>
                    </a:ext>
                  </a:extLst>
                </a:gridCol>
                <a:gridCol w="360000">
                  <a:extLst>
                    <a:ext uri="{9D8B030D-6E8A-4147-A177-3AD203B41FA5}">
                      <a16:colId xmlns:a16="http://schemas.microsoft.com/office/drawing/2014/main" val="20017"/>
                    </a:ext>
                  </a:extLst>
                </a:gridCol>
                <a:gridCol w="360000">
                  <a:extLst>
                    <a:ext uri="{9D8B030D-6E8A-4147-A177-3AD203B41FA5}">
                      <a16:colId xmlns:a16="http://schemas.microsoft.com/office/drawing/2014/main" val="20018"/>
                    </a:ext>
                  </a:extLst>
                </a:gridCol>
              </a:tblGrid>
              <a:tr h="360000">
                <a:tc rowSpan="3">
                  <a:txBody>
                    <a:bodyPr/>
                    <a:lstStyle/>
                    <a:p>
                      <a:pPr>
                        <a:spcBef>
                          <a:spcPts val="200"/>
                        </a:spcBef>
                        <a:spcAft>
                          <a:spcPts val="200"/>
                        </a:spcAft>
                      </a:pPr>
                      <a:r>
                        <a:rPr lang="de-DE" sz="800" b="1" dirty="0">
                          <a:effectLst/>
                          <a:latin typeface="Arial" panose="020B0604020202020204" pitchFamily="34" charset="0"/>
                          <a:ea typeface="Times New Roman"/>
                          <a:cs typeface="Arial" panose="020B0604020202020204" pitchFamily="34" charset="0"/>
                        </a:rPr>
                        <a:t>Nr.</a:t>
                      </a:r>
                      <a:endParaRPr lang="de-DE" sz="800" dirty="0">
                        <a:effectLst/>
                        <a:latin typeface="Arial" panose="020B0604020202020204" pitchFamily="34" charset="0"/>
                        <a:ea typeface="Times New Roman"/>
                        <a:cs typeface="Arial" panose="020B0604020202020204" pitchFamily="34" charset="0"/>
                      </a:endParaRPr>
                    </a:p>
                    <a:p>
                      <a:pPr>
                        <a:spcBef>
                          <a:spcPts val="200"/>
                        </a:spcBef>
                        <a:spcAft>
                          <a:spcPts val="200"/>
                        </a:spcAft>
                      </a:pPr>
                      <a:r>
                        <a:rPr lang="de-DE" sz="800" b="1" dirty="0">
                          <a:effectLst/>
                          <a:latin typeface="Arial" panose="020B0604020202020204" pitchFamily="34" charset="0"/>
                          <a:ea typeface="Times New Roman"/>
                          <a:cs typeface="Arial" panose="020B0604020202020204" pitchFamily="34" charset="0"/>
                        </a:rPr>
                        <a:t> </a:t>
                      </a:r>
                      <a:endParaRPr lang="de-DE" sz="800" dirty="0">
                        <a:effectLst/>
                        <a:latin typeface="Arial" panose="020B0604020202020204" pitchFamily="34" charset="0"/>
                        <a:ea typeface="Times New Roman"/>
                        <a:cs typeface="Arial" panose="020B0604020202020204" pitchFamily="34" charset="0"/>
                      </a:endParaRPr>
                    </a:p>
                  </a:txBody>
                  <a:tcPr marL="63530" marR="63530" marT="0" marB="0" anchor="ctr">
                    <a:lnL>
                      <a:noFill/>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8C57F"/>
                    </a:solidFill>
                  </a:tcPr>
                </a:tc>
                <a:tc rowSpan="3">
                  <a:txBody>
                    <a:bodyPr/>
                    <a:lstStyle/>
                    <a:p>
                      <a:pPr>
                        <a:spcBef>
                          <a:spcPts val="200"/>
                        </a:spcBef>
                        <a:spcAft>
                          <a:spcPts val="200"/>
                        </a:spcAft>
                      </a:pPr>
                      <a:r>
                        <a:rPr lang="de-DE" sz="800" b="1" dirty="0">
                          <a:effectLst/>
                          <a:latin typeface="Arial" panose="020B0604020202020204" pitchFamily="34" charset="0"/>
                          <a:ea typeface="Times New Roman"/>
                          <a:cs typeface="Arial" panose="020B0604020202020204" pitchFamily="34" charset="0"/>
                        </a:rPr>
                        <a:t>Kennzahl</a:t>
                      </a:r>
                      <a:endParaRPr lang="de-DE" sz="800" dirty="0">
                        <a:effectLst/>
                        <a:latin typeface="Arial" panose="020B0604020202020204" pitchFamily="34" charset="0"/>
                        <a:ea typeface="Times New Roman"/>
                        <a:cs typeface="Arial" panose="020B0604020202020204" pitchFamily="34" charset="0"/>
                      </a:endParaRPr>
                    </a:p>
                    <a:p>
                      <a:pPr>
                        <a:spcBef>
                          <a:spcPts val="200"/>
                        </a:spcBef>
                        <a:spcAft>
                          <a:spcPts val="200"/>
                        </a:spcAft>
                      </a:pPr>
                      <a:r>
                        <a:rPr lang="de-DE" sz="800" b="1" dirty="0">
                          <a:effectLst/>
                          <a:latin typeface="Arial" panose="020B0604020202020204" pitchFamily="34" charset="0"/>
                          <a:ea typeface="Times New Roman"/>
                          <a:cs typeface="Arial" panose="020B0604020202020204" pitchFamily="34" charset="0"/>
                        </a:rPr>
                        <a:t> </a:t>
                      </a:r>
                      <a:endParaRPr lang="de-DE" sz="800" dirty="0">
                        <a:effectLst/>
                        <a:latin typeface="Arial" panose="020B0604020202020204" pitchFamily="34" charset="0"/>
                        <a:ea typeface="Times New Roman"/>
                        <a:cs typeface="Arial" panose="020B0604020202020204" pitchFamily="34" charset="0"/>
                      </a:endParaRPr>
                    </a:p>
                  </a:txBody>
                  <a:tcPr marL="63530" marR="6353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8C57F"/>
                    </a:solidFill>
                  </a:tcPr>
                </a:tc>
                <a:tc gridSpan="4">
                  <a:txBody>
                    <a:bodyPr/>
                    <a:lstStyle/>
                    <a:p>
                      <a:pPr algn="l">
                        <a:spcBef>
                          <a:spcPts val="100"/>
                        </a:spcBef>
                        <a:spcAft>
                          <a:spcPts val="100"/>
                        </a:spcAft>
                      </a:pPr>
                      <a:r>
                        <a:rPr lang="de-DE" sz="800" b="1" baseline="0" dirty="0">
                          <a:effectLst/>
                          <a:latin typeface="Arial" panose="020B0604020202020204" pitchFamily="34" charset="0"/>
                          <a:ea typeface="Times New Roman"/>
                          <a:cs typeface="Arial" panose="020B0604020202020204" pitchFamily="34" charset="0"/>
                        </a:rPr>
                        <a:t>Standortübergreifend </a:t>
                      </a:r>
                      <a:endParaRPr lang="de-DE" sz="800" dirty="0">
                        <a:effectLst/>
                        <a:latin typeface="Arial" panose="020B0604020202020204" pitchFamily="34" charset="0"/>
                        <a:ea typeface="Times New Roman"/>
                        <a:cs typeface="Arial" panose="020B0604020202020204" pitchFamily="34" charset="0"/>
                      </a:endParaRPr>
                    </a:p>
                  </a:txBody>
                  <a:tcPr marL="63530" marR="6353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8C57F"/>
                    </a:solidFill>
                  </a:tcPr>
                </a:tc>
                <a:tc hMerge="1">
                  <a:txBody>
                    <a:bodyPr/>
                    <a:lstStyle/>
                    <a:p>
                      <a:endParaRPr lang="de-DE"/>
                    </a:p>
                  </a:txBody>
                  <a:tcPr/>
                </a:tc>
                <a:tc hMerge="1">
                  <a:txBody>
                    <a:bodyPr/>
                    <a:lstStyle/>
                    <a:p>
                      <a:pPr>
                        <a:spcBef>
                          <a:spcPts val="100"/>
                        </a:spcBef>
                        <a:spcAft>
                          <a:spcPts val="100"/>
                        </a:spcAft>
                      </a:pPr>
                      <a:endParaRPr lang="de-DE" sz="800" dirty="0">
                        <a:effectLst/>
                        <a:latin typeface="Arial" panose="020B0604020202020204" pitchFamily="34" charset="0"/>
                        <a:ea typeface="Times New Roman"/>
                        <a:cs typeface="Arial" panose="020B0604020202020204" pitchFamily="34" charset="0"/>
                      </a:endParaRPr>
                    </a:p>
                  </a:txBody>
                  <a:tcPr marL="63530" marR="6353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5DAAD"/>
                    </a:solidFill>
                  </a:tcPr>
                </a:tc>
                <a:tc hMerge="1">
                  <a:txBody>
                    <a:bodyPr/>
                    <a:lstStyle/>
                    <a:p>
                      <a:pPr algn="l">
                        <a:spcBef>
                          <a:spcPts val="100"/>
                        </a:spcBef>
                        <a:spcAft>
                          <a:spcPts val="100"/>
                        </a:spcAft>
                      </a:pPr>
                      <a:endParaRPr lang="de-DE" sz="800" dirty="0">
                        <a:effectLst/>
                        <a:latin typeface="Arial" panose="020B0604020202020204" pitchFamily="34" charset="0"/>
                        <a:ea typeface="Times New Roman"/>
                        <a:cs typeface="Arial" panose="020B0604020202020204" pitchFamily="34" charset="0"/>
                      </a:endParaRPr>
                    </a:p>
                  </a:txBody>
                  <a:tcPr marL="63530" marR="6353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5DAAD"/>
                    </a:solidFill>
                  </a:tcPr>
                </a:tc>
                <a:tc gridSpan="13">
                  <a:txBody>
                    <a:bodyPr/>
                    <a:lstStyle/>
                    <a:p>
                      <a:pPr algn="ctr">
                        <a:spcBef>
                          <a:spcPts val="200"/>
                        </a:spcBef>
                        <a:spcAft>
                          <a:spcPts val="200"/>
                        </a:spcAft>
                      </a:pPr>
                      <a:r>
                        <a:rPr lang="de-DE" sz="800" b="1" dirty="0" err="1">
                          <a:solidFill>
                            <a:srgbClr val="FFFFFF"/>
                          </a:solidFill>
                          <a:effectLst/>
                          <a:latin typeface="Arial"/>
                          <a:ea typeface="Times New Roman"/>
                          <a:cs typeface="Arial"/>
                        </a:rPr>
                        <a:t>FAD-Z177 V</a:t>
                      </a:r>
                      <a:endParaRPr lang="de-DE" sz="800" dirty="0">
                        <a:effectLst/>
                        <a:latin typeface="Arial"/>
                        <a:ea typeface="Times New Roman"/>
                        <a:cs typeface="Times New Roman"/>
                      </a:endParaRPr>
                    </a:p>
                  </a:txBody>
                  <a:tcPr marL="63530" marR="63530" marT="0" marB="0" anchor="ctr">
                    <a:lnL w="38100" cap="flat" cmpd="sng" algn="ctr">
                      <a:solidFill>
                        <a:schemeClr val="bg1"/>
                      </a:solidFill>
                      <a:prstDash val="solid"/>
                      <a:round/>
                      <a:headEnd type="none" w="med" len="med"/>
                      <a:tailEnd type="none" w="med" len="med"/>
                    </a:lnL>
                    <a:lnR w="38100" cap="flat" cmpd="sng" algn="ctr">
                      <a:no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9121C"/>
                    </a:solidFill>
                  </a:tcPr>
                </a:tc>
                <a:tc hMerge="1">
                  <a:txBody>
                    <a:bodyPr/>
                    <a:lstStyle/>
                    <a:p>
                      <a:endParaRPr lang="de-DE"/>
                    </a:p>
                  </a:txBody>
                  <a:tcPr/>
                </a:tc>
                <a:tc hMerge="1">
                  <a:txBody>
                    <a:bodyPr/>
                    <a:lstStyle/>
                    <a:p>
                      <a:endParaRPr lang="de-DE"/>
                    </a:p>
                  </a:txBody>
                  <a:tcPr/>
                </a:tc>
                <a:tc hMerge="1">
                  <a:txBody>
                    <a:bodyPr/>
                    <a:lstStyle/>
                    <a:p>
                      <a:endParaRPr lang="de-DE"/>
                    </a:p>
                  </a:txBody>
                  <a:tcPr/>
                </a:tc>
                <a:tc hMerge="1">
                  <a:txBody>
                    <a:bodyPr/>
                    <a:lstStyle/>
                    <a:p>
                      <a:endParaRPr lang="de-DE"/>
                    </a:p>
                  </a:txBody>
                  <a:tcPr/>
                </a:tc>
                <a:tc hMerge="1">
                  <a:txBody>
                    <a:bodyPr/>
                    <a:lstStyle/>
                    <a:p>
                      <a:endParaRPr lang="de-DE"/>
                    </a:p>
                  </a:txBody>
                  <a:tcPr/>
                </a:tc>
                <a:tc hMerge="1">
                  <a:txBody>
                    <a:bodyPr/>
                    <a:lstStyle/>
                    <a:p>
                      <a:endParaRPr lang="de-DE"/>
                    </a:p>
                  </a:txBody>
                  <a:tcPr/>
                </a:tc>
                <a:tc hMerge="1">
                  <a:txBody>
                    <a:bodyPr/>
                    <a:lstStyle/>
                    <a:p>
                      <a:endParaRPr lang="de-DE"/>
                    </a:p>
                  </a:txBody>
                  <a:tcPr/>
                </a:tc>
                <a:tc hMerge="1">
                  <a:txBody>
                    <a:bodyPr/>
                    <a:lstStyle/>
                    <a:p>
                      <a:endParaRPr lang="de-DE"/>
                    </a:p>
                  </a:txBody>
                  <a:tcPr/>
                </a:tc>
                <a:tc hMerge="1">
                  <a:txBody>
                    <a:bodyPr/>
                    <a:lstStyle/>
                    <a:p>
                      <a:endParaRPr lang="de-DE"/>
                    </a:p>
                  </a:txBody>
                  <a:tcPr/>
                </a:tc>
                <a:tc hMerge="1">
                  <a:txBody>
                    <a:bodyPr/>
                    <a:lstStyle/>
                    <a:p>
                      <a:pPr algn="ctr">
                        <a:spcBef>
                          <a:spcPts val="200"/>
                        </a:spcBef>
                        <a:spcAft>
                          <a:spcPts val="200"/>
                        </a:spcAft>
                      </a:pPr>
                      <a:endParaRPr lang="de-DE" sz="800" dirty="0">
                        <a:effectLst/>
                        <a:latin typeface="Arial" panose="020B0604020202020204" pitchFamily="34" charset="0"/>
                        <a:ea typeface="Times New Roman"/>
                        <a:cs typeface="Arial" panose="020B0604020202020204" pitchFamily="34" charset="0"/>
                      </a:endParaRPr>
                    </a:p>
                  </a:txBody>
                  <a:tcPr marL="63530" marR="63530" marT="0" marB="0" anchor="ctr">
                    <a:lnL w="57150" cap="flat" cmpd="sng" algn="ctr">
                      <a:solidFill>
                        <a:srgbClr val="FFFFFF"/>
                      </a:solidFill>
                      <a:prstDash val="solid"/>
                      <a:round/>
                      <a:headEnd type="none" w="med" len="med"/>
                      <a:tailEnd type="none" w="med" len="med"/>
                    </a:lnL>
                    <a:lnR>
                      <a:noFill/>
                    </a:lnR>
                    <a:lnT w="57150" cap="flat" cmpd="sng" algn="ctr">
                      <a:solidFill>
                        <a:srgbClr val="FFFFFF"/>
                      </a:solidFill>
                      <a:prstDash val="solid"/>
                      <a:round/>
                      <a:headEnd type="none" w="med" len="med"/>
                      <a:tailEnd type="none" w="med" len="med"/>
                    </a:lnT>
                    <a:lnB w="57150" cap="flat" cmpd="sng" algn="ctr">
                      <a:solidFill>
                        <a:srgbClr val="FFFFFF"/>
                      </a:solidFill>
                      <a:prstDash val="solid"/>
                      <a:round/>
                      <a:headEnd type="none" w="med" len="med"/>
                      <a:tailEnd type="none" w="med" len="med"/>
                    </a:lnB>
                    <a:solidFill>
                      <a:srgbClr val="A9121C"/>
                    </a:solidFill>
                  </a:tcPr>
                </a:tc>
                <a:tc hMerge="1">
                  <a:txBody>
                    <a:bodyPr/>
                    <a:lstStyle/>
                    <a:p>
                      <a:pPr algn="ctr">
                        <a:spcBef>
                          <a:spcPts val="200"/>
                        </a:spcBef>
                        <a:spcAft>
                          <a:spcPts val="200"/>
                        </a:spcAft>
                      </a:pPr>
                      <a:endParaRPr lang="de-DE" sz="800" dirty="0">
                        <a:effectLst/>
                        <a:latin typeface="Arial"/>
                        <a:ea typeface="Times New Roman"/>
                        <a:cs typeface="Times New Roman"/>
                      </a:endParaRPr>
                    </a:p>
                  </a:txBody>
                  <a:tcPr marL="63530" marR="63530" marT="0" marB="0" anchor="ctr">
                    <a:lnL w="38100" cap="flat" cmpd="sng" algn="ctr">
                      <a:solidFill>
                        <a:schemeClr val="bg1"/>
                      </a:solidFill>
                      <a:prstDash val="solid"/>
                      <a:round/>
                      <a:headEnd type="none" w="med" len="med"/>
                      <a:tailEnd type="none" w="med" len="med"/>
                    </a:lnL>
                    <a:lnR w="57150" cap="flat" cmpd="sng" algn="ctr">
                      <a:no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9121C"/>
                    </a:solidFill>
                  </a:tcPr>
                </a:tc>
                <a:tc hMerge="1">
                  <a:txBody>
                    <a:bodyPr/>
                    <a:lstStyle/>
                    <a:p>
                      <a:pPr algn="ctr">
                        <a:spcBef>
                          <a:spcPts val="200"/>
                        </a:spcBef>
                        <a:spcAft>
                          <a:spcPts val="200"/>
                        </a:spcAft>
                      </a:pPr>
                      <a:endParaRPr lang="de-DE" sz="800" dirty="0">
                        <a:effectLst/>
                        <a:latin typeface="Arial"/>
                        <a:ea typeface="Times New Roman"/>
                        <a:cs typeface="Times New Roman"/>
                      </a:endParaRPr>
                    </a:p>
                  </a:txBody>
                  <a:tcPr marL="63530" marR="63530" marT="0" marB="0" anchor="ctr">
                    <a:lnL w="38100" cap="flat" cmpd="sng" algn="ctr">
                      <a:solidFill>
                        <a:schemeClr val="bg1"/>
                      </a:solidFill>
                      <a:prstDash val="solid"/>
                      <a:round/>
                      <a:headEnd type="none" w="med" len="med"/>
                      <a:tailEnd type="none" w="med" len="med"/>
                    </a:lnL>
                    <a:lnR w="38100" cap="flat" cmpd="sng" algn="ctr">
                      <a:no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9121C"/>
                    </a:solidFill>
                  </a:tcPr>
                </a:tc>
                <a:extLst>
                  <a:ext uri="{0D108BD9-81ED-4DB2-BD59-A6C34878D82A}">
                    <a16:rowId xmlns:a16="http://schemas.microsoft.com/office/drawing/2014/main" val="10000"/>
                  </a:ext>
                </a:extLst>
              </a:tr>
              <a:tr h="249600">
                <a:tc vMerge="1">
                  <a:txBody>
                    <a:bodyPr/>
                    <a:lstStyle/>
                    <a:p>
                      <a:endParaRPr lang="de-DE"/>
                    </a:p>
                  </a:txBody>
                  <a:tcPr/>
                </a:tc>
                <a:tc vMerge="1">
                  <a:txBody>
                    <a:bodyPr/>
                    <a:lstStyle/>
                    <a:p>
                      <a:endParaRPr lang="de-DE"/>
                    </a:p>
                  </a:txBody>
                  <a:tcPr/>
                </a:tc>
                <a:tc gridSpan="4">
                  <a:txBody>
                    <a:bodyPr/>
                    <a:lstStyle/>
                    <a:p>
                      <a:pPr marL="0" marR="0" indent="0" algn="l" defTabSz="914400" rtl="0" eaLnBrk="1" fontAlgn="auto" latinLnBrk="0" hangingPunct="1">
                        <a:lnSpc>
                          <a:spcPct val="100000"/>
                        </a:lnSpc>
                        <a:spcBef>
                          <a:spcPts val="100"/>
                        </a:spcBef>
                        <a:spcAft>
                          <a:spcPts val="100"/>
                        </a:spcAft>
                        <a:buClrTx/>
                        <a:buSzTx/>
                        <a:buFontTx/>
                        <a:buNone/>
                        <a:tabLst/>
                        <a:defRPr/>
                      </a:pPr>
                      <a:r>
                        <a:rPr lang="de-DE" sz="800" dirty="0">
                          <a:effectLst/>
                          <a:latin typeface="Arial" panose="020B0604020202020204" pitchFamily="34" charset="0"/>
                          <a:ea typeface="Times New Roman"/>
                          <a:cs typeface="Arial" panose="020B0604020202020204" pitchFamily="34" charset="0"/>
                        </a:rPr>
                        <a:t>Median - Quote</a:t>
                      </a:r>
                    </a:p>
                  </a:txBody>
                  <a:tcPr marL="63530" marR="6353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8C57F"/>
                    </a:solidFill>
                  </a:tcPr>
                </a:tc>
                <a:tc hMerge="1">
                  <a:txBody>
                    <a:bodyPr/>
                    <a:lstStyle/>
                    <a:p>
                      <a:pPr>
                        <a:spcBef>
                          <a:spcPts val="100"/>
                        </a:spcBef>
                        <a:spcAft>
                          <a:spcPts val="100"/>
                        </a:spcAft>
                      </a:pPr>
                      <a:endParaRPr lang="de-DE" sz="800" dirty="0">
                        <a:effectLst/>
                        <a:latin typeface="Arial" panose="020B0604020202020204" pitchFamily="34" charset="0"/>
                        <a:ea typeface="Times New Roman"/>
                        <a:cs typeface="Arial" panose="020B0604020202020204" pitchFamily="34" charset="0"/>
                      </a:endParaRPr>
                    </a:p>
                  </a:txBody>
                  <a:tcPr marL="63530" marR="63530" marT="0" marB="0" anchor="ctr">
                    <a:lnL w="57150" cap="flat" cmpd="sng" algn="ctr">
                      <a:solidFill>
                        <a:srgbClr val="FFFFFF"/>
                      </a:solidFill>
                      <a:prstDash val="solid"/>
                      <a:round/>
                      <a:headEnd type="none" w="med" len="med"/>
                      <a:tailEnd type="none" w="med" len="med"/>
                    </a:lnL>
                    <a:lnR w="57150" cap="flat" cmpd="sng" algn="ctr">
                      <a:solidFill>
                        <a:srgbClr val="FFFFFF"/>
                      </a:solidFill>
                      <a:prstDash val="solid"/>
                      <a:round/>
                      <a:headEnd type="none" w="med" len="med"/>
                      <a:tailEnd type="none" w="med" len="med"/>
                    </a:lnR>
                    <a:lnT w="57150" cap="flat" cmpd="sng" algn="ctr">
                      <a:solidFill>
                        <a:srgbClr val="FFFFFF"/>
                      </a:solidFill>
                      <a:prstDash val="solid"/>
                      <a:round/>
                      <a:headEnd type="none" w="med" len="med"/>
                      <a:tailEnd type="none" w="med" len="med"/>
                    </a:lnT>
                    <a:lnB w="57150" cap="flat" cmpd="sng" algn="ctr">
                      <a:solidFill>
                        <a:srgbClr val="FFFFFF"/>
                      </a:solidFill>
                      <a:prstDash val="solid"/>
                      <a:round/>
                      <a:headEnd type="none" w="med" len="med"/>
                      <a:tailEnd type="none" w="med" len="med"/>
                    </a:lnB>
                    <a:solidFill>
                      <a:srgbClr val="A5DAAD"/>
                    </a:solidFill>
                  </a:tcPr>
                </a:tc>
                <a:tc hMerge="1">
                  <a:txBody>
                    <a:bodyPr/>
                    <a:lstStyle/>
                    <a:p>
                      <a:pPr marL="0" marR="0" indent="0" algn="ctr" defTabSz="914400" rtl="0" eaLnBrk="1" fontAlgn="auto" latinLnBrk="0" hangingPunct="1">
                        <a:lnSpc>
                          <a:spcPct val="100000"/>
                        </a:lnSpc>
                        <a:spcBef>
                          <a:spcPts val="100"/>
                        </a:spcBef>
                        <a:spcAft>
                          <a:spcPts val="100"/>
                        </a:spcAft>
                        <a:buClrTx/>
                        <a:buSzTx/>
                        <a:buFontTx/>
                        <a:buNone/>
                        <a:tabLst/>
                        <a:defRPr/>
                      </a:pPr>
                      <a:endParaRPr lang="de-DE" sz="800" dirty="0">
                        <a:effectLst/>
                        <a:latin typeface="Arial" panose="020B0604020202020204" pitchFamily="34" charset="0"/>
                        <a:ea typeface="Times New Roman"/>
                        <a:cs typeface="Arial" panose="020B0604020202020204" pitchFamily="34" charset="0"/>
                      </a:endParaRPr>
                    </a:p>
                  </a:txBody>
                  <a:tcPr marL="63530" marR="6353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5DAAD"/>
                    </a:solidFill>
                  </a:tcPr>
                </a:tc>
                <a:tc hMerge="1">
                  <a:txBody>
                    <a:bodyPr/>
                    <a:lstStyle/>
                    <a:p>
                      <a:pPr marL="0" marR="0" indent="0" algn="l" defTabSz="914400" rtl="0" eaLnBrk="1" fontAlgn="auto" latinLnBrk="0" hangingPunct="1">
                        <a:lnSpc>
                          <a:spcPct val="100000"/>
                        </a:lnSpc>
                        <a:spcBef>
                          <a:spcPts val="100"/>
                        </a:spcBef>
                        <a:spcAft>
                          <a:spcPts val="100"/>
                        </a:spcAft>
                        <a:buClrTx/>
                        <a:buSzTx/>
                        <a:buFontTx/>
                        <a:buNone/>
                        <a:tabLst/>
                        <a:defRPr/>
                      </a:pPr>
                      <a:endParaRPr lang="de-DE" sz="800" dirty="0">
                        <a:effectLst/>
                        <a:latin typeface="Arial" panose="020B0604020202020204" pitchFamily="34" charset="0"/>
                        <a:ea typeface="Times New Roman"/>
                        <a:cs typeface="Arial" panose="020B0604020202020204" pitchFamily="34" charset="0"/>
                      </a:endParaRPr>
                    </a:p>
                  </a:txBody>
                  <a:tcPr marL="63530" marR="6353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5DAAD"/>
                    </a:solidFill>
                  </a:tcPr>
                </a:tc>
                <a:tc gridSpan="4">
                  <a:txBody>
                    <a:bodyPr/>
                    <a:lstStyle/>
                    <a:p>
                      <a:pPr marL="0" marR="0" indent="0" algn="l" defTabSz="914400" rtl="0" eaLnBrk="1" fontAlgn="auto" latinLnBrk="0" hangingPunct="1">
                        <a:lnSpc>
                          <a:spcPct val="100000"/>
                        </a:lnSpc>
                        <a:spcBef>
                          <a:spcPts val="200"/>
                        </a:spcBef>
                        <a:spcAft>
                          <a:spcPts val="200"/>
                        </a:spcAft>
                        <a:buClrTx/>
                        <a:buSzTx/>
                        <a:buFontTx/>
                        <a:buNone/>
                        <a:tabLst/>
                        <a:defRPr/>
                      </a:pPr>
                      <a:r>
                        <a:rPr lang="de-DE" sz="800" dirty="0">
                          <a:solidFill>
                            <a:srgbClr val="FFFFFF"/>
                          </a:solidFill>
                          <a:effectLst/>
                          <a:latin typeface="Arial" panose="020B0604020202020204" pitchFamily="34" charset="0"/>
                          <a:ea typeface="Times New Roman"/>
                          <a:cs typeface="Arial" panose="020B0604020202020204" pitchFamily="34" charset="0"/>
                        </a:rPr>
                        <a:t>Quote</a:t>
                      </a:r>
                      <a:endParaRPr lang="de-DE" sz="800" dirty="0">
                        <a:effectLst/>
                        <a:latin typeface="Arial" panose="020B0604020202020204" pitchFamily="34" charset="0"/>
                        <a:ea typeface="Times New Roman"/>
                        <a:cs typeface="Arial" panose="020B0604020202020204" pitchFamily="34" charset="0"/>
                      </a:endParaRPr>
                    </a:p>
                  </a:txBody>
                  <a:tcPr marL="63530" marR="6353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9121C"/>
                    </a:solidFill>
                  </a:tcPr>
                </a:tc>
                <a:tc hMerge="1">
                  <a:txBody>
                    <a:bodyPr/>
                    <a:lstStyle/>
                    <a:p>
                      <a:pPr>
                        <a:spcBef>
                          <a:spcPts val="200"/>
                        </a:spcBef>
                        <a:spcAft>
                          <a:spcPts val="200"/>
                        </a:spcAft>
                      </a:pPr>
                      <a:endParaRPr lang="de-DE" sz="800" dirty="0">
                        <a:effectLst/>
                        <a:latin typeface="Arial" panose="020B0604020202020204" pitchFamily="34" charset="0"/>
                        <a:ea typeface="Times New Roman"/>
                        <a:cs typeface="Arial" panose="020B0604020202020204" pitchFamily="34" charset="0"/>
                      </a:endParaRPr>
                    </a:p>
                  </a:txBody>
                  <a:tcPr marL="63530" marR="63530" marT="0" marB="0" anchor="ctr">
                    <a:lnL w="57150" cap="flat" cmpd="sng" algn="ctr">
                      <a:solidFill>
                        <a:srgbClr val="FFFFFF"/>
                      </a:solidFill>
                      <a:prstDash val="solid"/>
                      <a:round/>
                      <a:headEnd type="none" w="med" len="med"/>
                      <a:tailEnd type="none" w="med" len="med"/>
                    </a:lnL>
                    <a:lnR w="57150" cap="flat" cmpd="sng" algn="ctr">
                      <a:solidFill>
                        <a:srgbClr val="FFFFFF"/>
                      </a:solidFill>
                      <a:prstDash val="solid"/>
                      <a:round/>
                      <a:headEnd type="none" w="med" len="med"/>
                      <a:tailEnd type="none" w="med" len="med"/>
                    </a:lnR>
                    <a:lnT w="57150" cap="flat" cmpd="sng" algn="ctr">
                      <a:solidFill>
                        <a:srgbClr val="FFFFFF"/>
                      </a:solidFill>
                      <a:prstDash val="solid"/>
                      <a:round/>
                      <a:headEnd type="none" w="med" len="med"/>
                      <a:tailEnd type="none" w="med" len="med"/>
                    </a:lnT>
                    <a:lnB w="57150" cap="flat" cmpd="sng" algn="ctr">
                      <a:solidFill>
                        <a:srgbClr val="FFFFFF"/>
                      </a:solidFill>
                      <a:prstDash val="solid"/>
                      <a:round/>
                      <a:headEnd type="none" w="med" len="med"/>
                      <a:tailEnd type="none" w="med" len="med"/>
                    </a:lnB>
                    <a:solidFill>
                      <a:srgbClr val="A9121C"/>
                    </a:solidFill>
                  </a:tcPr>
                </a:tc>
                <a:tc hMerge="1">
                  <a:txBody>
                    <a:bodyPr/>
                    <a:lstStyle/>
                    <a:p>
                      <a:pPr marL="0" marR="0" indent="0" algn="l" defTabSz="914400" rtl="0" eaLnBrk="1" fontAlgn="auto" latinLnBrk="0" hangingPunct="1">
                        <a:lnSpc>
                          <a:spcPct val="100000"/>
                        </a:lnSpc>
                        <a:spcBef>
                          <a:spcPts val="200"/>
                        </a:spcBef>
                        <a:spcAft>
                          <a:spcPts val="200"/>
                        </a:spcAft>
                        <a:buClrTx/>
                        <a:buSzTx/>
                        <a:buFontTx/>
                        <a:buNone/>
                        <a:tabLst/>
                        <a:defRPr/>
                      </a:pPr>
                      <a:endParaRPr lang="de-DE" sz="800" dirty="0">
                        <a:effectLst/>
                        <a:latin typeface="Arial" panose="020B0604020202020204" pitchFamily="34" charset="0"/>
                        <a:ea typeface="Times New Roman"/>
                        <a:cs typeface="Arial" panose="020B0604020202020204" pitchFamily="34" charset="0"/>
                      </a:endParaRPr>
                    </a:p>
                  </a:txBody>
                  <a:tcPr marL="63530" marR="6353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9121C"/>
                    </a:solidFill>
                  </a:tcPr>
                </a:tc>
                <a:tc hMerge="1">
                  <a:txBody>
                    <a:bodyPr/>
                    <a:lstStyle/>
                    <a:p>
                      <a:pPr marL="0" marR="0" indent="0" algn="l" defTabSz="914400" rtl="0" eaLnBrk="1" fontAlgn="auto" latinLnBrk="0" hangingPunct="1">
                        <a:lnSpc>
                          <a:spcPct val="100000"/>
                        </a:lnSpc>
                        <a:spcBef>
                          <a:spcPts val="200"/>
                        </a:spcBef>
                        <a:spcAft>
                          <a:spcPts val="200"/>
                        </a:spcAft>
                        <a:buClrTx/>
                        <a:buSzTx/>
                        <a:buFontTx/>
                        <a:buNone/>
                        <a:tabLst/>
                        <a:defRPr/>
                      </a:pPr>
                      <a:endParaRPr lang="de-DE" sz="800" dirty="0">
                        <a:effectLst/>
                        <a:latin typeface="Arial" panose="020B0604020202020204" pitchFamily="34" charset="0"/>
                        <a:ea typeface="Times New Roman"/>
                        <a:cs typeface="Arial" panose="020B0604020202020204" pitchFamily="34" charset="0"/>
                      </a:endParaRPr>
                    </a:p>
                  </a:txBody>
                  <a:tcPr marL="63530" marR="6353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9121C"/>
                    </a:solidFill>
                  </a:tcPr>
                </a:tc>
                <a:tc gridSpan="4">
                  <a:txBody>
                    <a:bodyPr/>
                    <a:lstStyle/>
                    <a:p>
                      <a:pPr marL="0" marR="0" indent="0" algn="l" defTabSz="1043056" rtl="0" eaLnBrk="1" fontAlgn="auto" latinLnBrk="0" hangingPunct="1">
                        <a:lnSpc>
                          <a:spcPct val="100000"/>
                        </a:lnSpc>
                        <a:spcBef>
                          <a:spcPts val="200"/>
                        </a:spcBef>
                        <a:spcAft>
                          <a:spcPts val="200"/>
                        </a:spcAft>
                        <a:buClrTx/>
                        <a:buSzTx/>
                        <a:buFontTx/>
                        <a:buNone/>
                        <a:tabLst/>
                        <a:defRPr/>
                      </a:pPr>
                      <a:r>
                        <a:rPr lang="de-DE" sz="800" kern="1200" dirty="0">
                          <a:solidFill>
                            <a:srgbClr val="FFFFFF"/>
                          </a:solidFill>
                          <a:effectLst/>
                          <a:latin typeface="Arial" panose="020B0604020202020204" pitchFamily="34" charset="0"/>
                          <a:ea typeface="Times New Roman"/>
                          <a:cs typeface="Arial" panose="020B0604020202020204" pitchFamily="34" charset="0"/>
                        </a:rPr>
                        <a:t>Punkte</a:t>
                      </a:r>
                    </a:p>
                  </a:txBody>
                  <a:tcPr marL="63530" marR="6353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9121C"/>
                    </a:solidFill>
                  </a:tcPr>
                </a:tc>
                <a:tc hMerge="1">
                  <a:txBody>
                    <a:bodyPr/>
                    <a:lstStyle/>
                    <a:p>
                      <a:pPr marL="0" algn="l" defTabSz="1043056" rtl="0" eaLnBrk="1" latinLnBrk="0" hangingPunct="1">
                        <a:spcBef>
                          <a:spcPts val="200"/>
                        </a:spcBef>
                        <a:spcAft>
                          <a:spcPts val="200"/>
                        </a:spcAft>
                      </a:pPr>
                      <a:endParaRPr lang="de-DE" sz="800" kern="1200" dirty="0">
                        <a:solidFill>
                          <a:srgbClr val="FFFFFF"/>
                        </a:solidFill>
                        <a:effectLst/>
                        <a:latin typeface="Arial" panose="020B0604020202020204" pitchFamily="34" charset="0"/>
                        <a:ea typeface="Times New Roman"/>
                        <a:cs typeface="Arial" panose="020B0604020202020204" pitchFamily="34" charset="0"/>
                      </a:endParaRPr>
                    </a:p>
                  </a:txBody>
                  <a:tcPr marL="63530" marR="63530" marT="0" marB="0" anchor="ctr">
                    <a:lnL w="57150" cap="flat" cmpd="sng" algn="ctr">
                      <a:solidFill>
                        <a:srgbClr val="FFFFFF"/>
                      </a:solidFill>
                      <a:prstDash val="solid"/>
                      <a:round/>
                      <a:headEnd type="none" w="med" len="med"/>
                      <a:tailEnd type="none" w="med" len="med"/>
                    </a:lnL>
                    <a:lnR w="57150" cap="flat" cmpd="sng" algn="ctr">
                      <a:solidFill>
                        <a:srgbClr val="FFFFFF"/>
                      </a:solidFill>
                      <a:prstDash val="solid"/>
                      <a:round/>
                      <a:headEnd type="none" w="med" len="med"/>
                      <a:tailEnd type="none" w="med" len="med"/>
                    </a:lnR>
                    <a:lnT w="57150" cap="flat" cmpd="sng" algn="ctr">
                      <a:solidFill>
                        <a:srgbClr val="FFFFFF"/>
                      </a:solidFill>
                      <a:prstDash val="solid"/>
                      <a:round/>
                      <a:headEnd type="none" w="med" len="med"/>
                      <a:tailEnd type="none" w="med" len="med"/>
                    </a:lnT>
                    <a:lnB w="57150" cap="flat" cmpd="sng" algn="ctr">
                      <a:solidFill>
                        <a:srgbClr val="FFFFFF"/>
                      </a:solidFill>
                      <a:prstDash val="solid"/>
                      <a:round/>
                      <a:headEnd type="none" w="med" len="med"/>
                      <a:tailEnd type="none" w="med" len="med"/>
                    </a:lnB>
                    <a:solidFill>
                      <a:srgbClr val="A9121C"/>
                    </a:solidFill>
                  </a:tcPr>
                </a:tc>
                <a:tc hMerge="1">
                  <a:txBody>
                    <a:bodyPr/>
                    <a:lstStyle/>
                    <a:p>
                      <a:pPr marL="0" marR="0" indent="0" algn="l" defTabSz="1043056" rtl="0" eaLnBrk="1" fontAlgn="auto" latinLnBrk="0" hangingPunct="1">
                        <a:lnSpc>
                          <a:spcPct val="100000"/>
                        </a:lnSpc>
                        <a:spcBef>
                          <a:spcPts val="200"/>
                        </a:spcBef>
                        <a:spcAft>
                          <a:spcPts val="200"/>
                        </a:spcAft>
                        <a:buClrTx/>
                        <a:buSzTx/>
                        <a:buFontTx/>
                        <a:buNone/>
                        <a:tabLst/>
                        <a:defRPr/>
                      </a:pPr>
                      <a:endParaRPr lang="de-DE" sz="800" kern="1200" dirty="0">
                        <a:solidFill>
                          <a:srgbClr val="FFFFFF"/>
                        </a:solidFill>
                        <a:effectLst/>
                        <a:latin typeface="Arial" panose="020B0604020202020204" pitchFamily="34" charset="0"/>
                        <a:ea typeface="Times New Roman"/>
                        <a:cs typeface="Arial" panose="020B0604020202020204" pitchFamily="34" charset="0"/>
                      </a:endParaRPr>
                    </a:p>
                  </a:txBody>
                  <a:tcPr marL="63530" marR="6353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9121C"/>
                    </a:solidFill>
                  </a:tcPr>
                </a:tc>
                <a:tc hMerge="1">
                  <a:txBody>
                    <a:bodyPr/>
                    <a:lstStyle/>
                    <a:p>
                      <a:pPr marL="0" marR="0" indent="0" algn="l" defTabSz="1043056" rtl="0" eaLnBrk="1" fontAlgn="auto" latinLnBrk="0" hangingPunct="1">
                        <a:lnSpc>
                          <a:spcPct val="100000"/>
                        </a:lnSpc>
                        <a:spcBef>
                          <a:spcPts val="200"/>
                        </a:spcBef>
                        <a:spcAft>
                          <a:spcPts val="200"/>
                        </a:spcAft>
                        <a:buClrTx/>
                        <a:buSzTx/>
                        <a:buFontTx/>
                        <a:buNone/>
                        <a:tabLst/>
                        <a:defRPr/>
                      </a:pPr>
                      <a:endParaRPr lang="de-DE" sz="800" kern="1200" dirty="0">
                        <a:solidFill>
                          <a:srgbClr val="FFFFFF"/>
                        </a:solidFill>
                        <a:effectLst/>
                        <a:latin typeface="Arial" panose="020B0604020202020204" pitchFamily="34" charset="0"/>
                        <a:ea typeface="Times New Roman"/>
                        <a:cs typeface="Arial" panose="020B0604020202020204" pitchFamily="34" charset="0"/>
                      </a:endParaRPr>
                    </a:p>
                  </a:txBody>
                  <a:tcPr marL="63530" marR="6353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9121C"/>
                    </a:solidFill>
                  </a:tcPr>
                </a:tc>
                <a:tc rowSpan="2">
                  <a:txBody>
                    <a:bodyPr/>
                    <a:lstStyle/>
                    <a:p>
                      <a:pPr marL="0" marR="0" indent="0" algn="l" defTabSz="914400" rtl="0" eaLnBrk="1" fontAlgn="auto" latinLnBrk="0" hangingPunct="1">
                        <a:lnSpc>
                          <a:spcPct val="100000"/>
                        </a:lnSpc>
                        <a:spcBef>
                          <a:spcPts val="200"/>
                        </a:spcBef>
                        <a:spcAft>
                          <a:spcPts val="200"/>
                        </a:spcAft>
                        <a:buClrTx/>
                        <a:buSzTx/>
                        <a:buFontTx/>
                        <a:buNone/>
                        <a:tabLst/>
                        <a:defRPr/>
                      </a:pPr>
                      <a:r>
                        <a:rPr lang="de-DE" sz="800" dirty="0" err="1">
                          <a:solidFill>
                            <a:schemeClr val="tx1"/>
                          </a:solidFill>
                          <a:effectLst/>
                          <a:latin typeface="Arial" panose="020B0604020202020204" pitchFamily="34" charset="0"/>
                          <a:ea typeface="Times New Roman"/>
                          <a:cs typeface="Arial" panose="020B0604020202020204" pitchFamily="34" charset="0"/>
                        </a:rPr>
                        <a:t>Gewich-tung</a:t>
                      </a:r>
                      <a:endParaRPr lang="de-DE" sz="800" dirty="0">
                        <a:solidFill>
                          <a:schemeClr val="tx1"/>
                        </a:solidFill>
                        <a:effectLst/>
                        <a:latin typeface="Arial" panose="020B0604020202020204" pitchFamily="34" charset="0"/>
                        <a:ea typeface="Times New Roman"/>
                        <a:cs typeface="Arial" panose="020B0604020202020204" pitchFamily="34" charset="0"/>
                      </a:endParaRPr>
                    </a:p>
                  </a:txBody>
                  <a:tcPr marL="36000" marR="63530" marT="72000" marB="0">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8C57F"/>
                    </a:solidFill>
                  </a:tcPr>
                </a:tc>
                <a:tc gridSpan="4">
                  <a:txBody>
                    <a:bodyPr/>
                    <a:lstStyle/>
                    <a:p>
                      <a:pPr marL="0" marR="0" indent="0" algn="l" defTabSz="914400" rtl="0" eaLnBrk="1" fontAlgn="auto" latinLnBrk="0" hangingPunct="1">
                        <a:lnSpc>
                          <a:spcPct val="100000"/>
                        </a:lnSpc>
                        <a:spcBef>
                          <a:spcPts val="200"/>
                        </a:spcBef>
                        <a:spcAft>
                          <a:spcPts val="200"/>
                        </a:spcAft>
                        <a:buClrTx/>
                        <a:buSzTx/>
                        <a:buFontTx/>
                        <a:buNone/>
                        <a:tabLst/>
                        <a:defRPr/>
                      </a:pPr>
                      <a:r>
                        <a:rPr lang="de-DE" sz="800" dirty="0">
                          <a:solidFill>
                            <a:srgbClr val="FFFFFF"/>
                          </a:solidFill>
                          <a:effectLst/>
                          <a:latin typeface="Arial" panose="020B0604020202020204" pitchFamily="34" charset="0"/>
                          <a:ea typeface="Times New Roman"/>
                          <a:cs typeface="Arial" panose="020B0604020202020204" pitchFamily="34" charset="0"/>
                        </a:rPr>
                        <a:t>Gesamtpunkte</a:t>
                      </a:r>
                      <a:endParaRPr lang="de-DE" sz="800" dirty="0">
                        <a:effectLst/>
                        <a:latin typeface="Arial" panose="020B0604020202020204" pitchFamily="34" charset="0"/>
                        <a:ea typeface="Times New Roman"/>
                        <a:cs typeface="Arial" panose="020B0604020202020204" pitchFamily="34" charset="0"/>
                      </a:endParaRPr>
                    </a:p>
                  </a:txBody>
                  <a:tcPr marL="63530" marR="63530" marT="0" marB="0" anchor="ctr">
                    <a:lnL w="38100" cap="flat" cmpd="sng" algn="ctr">
                      <a:solidFill>
                        <a:schemeClr val="bg1"/>
                      </a:solidFill>
                      <a:prstDash val="solid"/>
                      <a:round/>
                      <a:headEnd type="none" w="med" len="med"/>
                      <a:tailEnd type="none" w="med" len="med"/>
                    </a:lnL>
                    <a:lnR w="38100" cap="flat" cmpd="sng" algn="ctr">
                      <a:no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9121C"/>
                    </a:solidFill>
                  </a:tcPr>
                </a:tc>
                <a:tc hMerge="1">
                  <a:txBody>
                    <a:bodyPr/>
                    <a:lstStyle/>
                    <a:p>
                      <a:pPr>
                        <a:spcBef>
                          <a:spcPts val="200"/>
                        </a:spcBef>
                        <a:spcAft>
                          <a:spcPts val="200"/>
                        </a:spcAft>
                      </a:pPr>
                      <a:endParaRPr lang="de-DE" sz="800" dirty="0">
                        <a:effectLst/>
                        <a:latin typeface="Arial" panose="020B0604020202020204" pitchFamily="34" charset="0"/>
                        <a:ea typeface="Times New Roman"/>
                        <a:cs typeface="Arial" panose="020B0604020202020204" pitchFamily="34" charset="0"/>
                      </a:endParaRPr>
                    </a:p>
                  </a:txBody>
                  <a:tcPr marL="63530" marR="63530" marT="0" marB="0" anchor="ctr">
                    <a:lnL w="57150" cap="flat" cmpd="sng" algn="ctr">
                      <a:solidFill>
                        <a:srgbClr val="FFFFFF"/>
                      </a:solidFill>
                      <a:prstDash val="solid"/>
                      <a:round/>
                      <a:headEnd type="none" w="med" len="med"/>
                      <a:tailEnd type="none" w="med" len="med"/>
                    </a:lnL>
                    <a:lnR>
                      <a:noFill/>
                    </a:lnR>
                    <a:lnT w="57150" cap="flat" cmpd="sng" algn="ctr">
                      <a:solidFill>
                        <a:srgbClr val="FFFFFF"/>
                      </a:solidFill>
                      <a:prstDash val="solid"/>
                      <a:round/>
                      <a:headEnd type="none" w="med" len="med"/>
                      <a:tailEnd type="none" w="med" len="med"/>
                    </a:lnT>
                    <a:lnB w="57150" cap="flat" cmpd="sng" algn="ctr">
                      <a:solidFill>
                        <a:srgbClr val="FFFFFF"/>
                      </a:solidFill>
                      <a:prstDash val="solid"/>
                      <a:round/>
                      <a:headEnd type="none" w="med" len="med"/>
                      <a:tailEnd type="none" w="med" len="med"/>
                    </a:lnB>
                    <a:solidFill>
                      <a:srgbClr val="A9121C"/>
                    </a:solidFill>
                  </a:tcPr>
                </a:tc>
                <a:tc hMerge="1">
                  <a:txBody>
                    <a:bodyPr/>
                    <a:lstStyle/>
                    <a:p>
                      <a:pPr marL="0" marR="0" indent="0" algn="l" defTabSz="914400" rtl="0" eaLnBrk="1" fontAlgn="auto" latinLnBrk="0" hangingPunct="1">
                        <a:lnSpc>
                          <a:spcPct val="100000"/>
                        </a:lnSpc>
                        <a:spcBef>
                          <a:spcPts val="200"/>
                        </a:spcBef>
                        <a:spcAft>
                          <a:spcPts val="200"/>
                        </a:spcAft>
                        <a:buClrTx/>
                        <a:buSzTx/>
                        <a:buFontTx/>
                        <a:buNone/>
                        <a:tabLst/>
                        <a:defRPr/>
                      </a:pPr>
                      <a:endParaRPr lang="de-DE" sz="800" dirty="0">
                        <a:effectLst/>
                        <a:latin typeface="Arial" panose="020B0604020202020204" pitchFamily="34" charset="0"/>
                        <a:ea typeface="Times New Roman"/>
                        <a:cs typeface="Arial" panose="020B0604020202020204" pitchFamily="34" charset="0"/>
                      </a:endParaRPr>
                    </a:p>
                  </a:txBody>
                  <a:tcPr marL="63530" marR="63530" marT="0" marB="0" anchor="ctr">
                    <a:lnL w="38100" cap="flat" cmpd="sng" algn="ctr">
                      <a:solidFill>
                        <a:schemeClr val="bg1"/>
                      </a:solidFill>
                      <a:prstDash val="solid"/>
                      <a:round/>
                      <a:headEnd type="none" w="med" len="med"/>
                      <a:tailEnd type="none" w="med" len="med"/>
                    </a:lnL>
                    <a:lnR w="57150" cap="flat" cmpd="sng" algn="ctr">
                      <a:no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9121C"/>
                    </a:solidFill>
                  </a:tcPr>
                </a:tc>
                <a:tc hMerge="1">
                  <a:txBody>
                    <a:bodyPr/>
                    <a:lstStyle/>
                    <a:p>
                      <a:pPr marL="0" marR="0" indent="0" algn="l" defTabSz="914400" rtl="0" eaLnBrk="1" fontAlgn="auto" latinLnBrk="0" hangingPunct="1">
                        <a:lnSpc>
                          <a:spcPct val="100000"/>
                        </a:lnSpc>
                        <a:spcBef>
                          <a:spcPts val="200"/>
                        </a:spcBef>
                        <a:spcAft>
                          <a:spcPts val="200"/>
                        </a:spcAft>
                        <a:buClrTx/>
                        <a:buSzTx/>
                        <a:buFontTx/>
                        <a:buNone/>
                        <a:tabLst/>
                        <a:defRPr/>
                      </a:pPr>
                      <a:endParaRPr lang="de-DE" sz="800" dirty="0">
                        <a:effectLst/>
                        <a:latin typeface="Arial" panose="020B0604020202020204" pitchFamily="34" charset="0"/>
                        <a:ea typeface="Times New Roman"/>
                        <a:cs typeface="Arial" panose="020B0604020202020204" pitchFamily="34" charset="0"/>
                      </a:endParaRPr>
                    </a:p>
                  </a:txBody>
                  <a:tcPr marL="63530" marR="63530" marT="0" marB="0" anchor="ctr">
                    <a:lnL w="38100" cap="flat" cmpd="sng" algn="ctr">
                      <a:solidFill>
                        <a:schemeClr val="bg1"/>
                      </a:solidFill>
                      <a:prstDash val="solid"/>
                      <a:round/>
                      <a:headEnd type="none" w="med" len="med"/>
                      <a:tailEnd type="none" w="med" len="med"/>
                    </a:lnL>
                    <a:lnR w="38100" cap="flat" cmpd="sng" algn="ctr">
                      <a:no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9121C"/>
                    </a:solidFill>
                  </a:tcPr>
                </a:tc>
                <a:extLst>
                  <a:ext uri="{0D108BD9-81ED-4DB2-BD59-A6C34878D82A}">
                    <a16:rowId xmlns:a16="http://schemas.microsoft.com/office/drawing/2014/main" val="10001"/>
                  </a:ext>
                </a:extLst>
              </a:tr>
              <a:tr h="270600">
                <a:tc vMerge="1">
                  <a:txBody>
                    <a:bodyPr/>
                    <a:lstStyle/>
                    <a:p>
                      <a:pPr>
                        <a:spcBef>
                          <a:spcPts val="200"/>
                        </a:spcBef>
                        <a:spcAft>
                          <a:spcPts val="200"/>
                        </a:spcAft>
                      </a:pPr>
                      <a:endParaRPr lang="de-DE" sz="1000" dirty="0">
                        <a:effectLst/>
                        <a:latin typeface="Arial"/>
                        <a:ea typeface="Times New Roman"/>
                        <a:cs typeface="Times New Roman"/>
                      </a:endParaRPr>
                    </a:p>
                  </a:txBody>
                  <a:tcPr marL="63530" marR="63530" marT="0" marB="0">
                    <a:lnL>
                      <a:noFill/>
                    </a:lnL>
                    <a:lnR w="57150" cap="flat" cmpd="sng" algn="ctr">
                      <a:solidFill>
                        <a:srgbClr val="FFFFFF"/>
                      </a:solidFill>
                      <a:prstDash val="solid"/>
                      <a:round/>
                      <a:headEnd type="none" w="med" len="med"/>
                      <a:tailEnd type="none" w="med" len="med"/>
                    </a:lnR>
                    <a:lnT w="57150" cap="flat" cmpd="sng" algn="ctr">
                      <a:solidFill>
                        <a:srgbClr val="FFFFFF"/>
                      </a:solidFill>
                      <a:prstDash val="solid"/>
                      <a:round/>
                      <a:headEnd type="none" w="med" len="med"/>
                      <a:tailEnd type="none" w="med" len="med"/>
                    </a:lnT>
                    <a:lnB w="57150" cap="flat" cmpd="sng" algn="ctr">
                      <a:solidFill>
                        <a:srgbClr val="FFFFFF"/>
                      </a:solidFill>
                      <a:prstDash val="solid"/>
                      <a:round/>
                      <a:headEnd type="none" w="med" len="med"/>
                      <a:tailEnd type="none" w="med" len="med"/>
                    </a:lnB>
                    <a:solidFill>
                      <a:srgbClr val="A5DAAD"/>
                    </a:solidFill>
                  </a:tcPr>
                </a:tc>
                <a:tc vMerge="1">
                  <a:txBody>
                    <a:bodyPr/>
                    <a:lstStyle/>
                    <a:p>
                      <a:pPr>
                        <a:spcBef>
                          <a:spcPts val="200"/>
                        </a:spcBef>
                        <a:spcAft>
                          <a:spcPts val="200"/>
                        </a:spcAft>
                      </a:pPr>
                      <a:endParaRPr lang="de-DE" sz="1000" dirty="0">
                        <a:effectLst/>
                        <a:latin typeface="Arial"/>
                        <a:ea typeface="Times New Roman"/>
                        <a:cs typeface="Times New Roman"/>
                      </a:endParaRPr>
                    </a:p>
                  </a:txBody>
                  <a:tcPr marL="63530" marR="63530" marT="0" marB="0">
                    <a:lnL w="57150" cap="flat" cmpd="sng" algn="ctr">
                      <a:solidFill>
                        <a:srgbClr val="FFFFFF"/>
                      </a:solidFill>
                      <a:prstDash val="solid"/>
                      <a:round/>
                      <a:headEnd type="none" w="med" len="med"/>
                      <a:tailEnd type="none" w="med" len="med"/>
                    </a:lnL>
                    <a:lnR w="57150" cap="flat" cmpd="sng" algn="ctr">
                      <a:solidFill>
                        <a:srgbClr val="FFFFFF"/>
                      </a:solidFill>
                      <a:prstDash val="solid"/>
                      <a:round/>
                      <a:headEnd type="none" w="med" len="med"/>
                      <a:tailEnd type="none" w="med" len="med"/>
                    </a:lnR>
                    <a:lnT w="57150" cap="flat" cmpd="sng" algn="ctr">
                      <a:solidFill>
                        <a:srgbClr val="FFFFFF"/>
                      </a:solidFill>
                      <a:prstDash val="solid"/>
                      <a:round/>
                      <a:headEnd type="none" w="med" len="med"/>
                      <a:tailEnd type="none" w="med" len="med"/>
                    </a:lnT>
                    <a:lnB w="57150" cap="flat" cmpd="sng" algn="ctr">
                      <a:solidFill>
                        <a:srgbClr val="FFFFFF"/>
                      </a:solidFill>
                      <a:prstDash val="solid"/>
                      <a:round/>
                      <a:headEnd type="none" w="med" len="med"/>
                      <a:tailEnd type="none" w="med" len="med"/>
                    </a:lnB>
                    <a:solidFill>
                      <a:srgbClr val="A5DAAD"/>
                    </a:solidFill>
                  </a:tcPr>
                </a:tc>
                <a:tc>
                  <a:txBody>
                    <a:bodyPr/>
                    <a:lstStyle/>
                    <a:p>
                      <a:pPr>
                        <a:spcBef>
                          <a:spcPts val="100"/>
                        </a:spcBef>
                        <a:spcAft>
                          <a:spcPts val="100"/>
                        </a:spcAft>
                      </a:pPr>
                      <a:r>
                        <a:rPr lang="de-DE" sz="800" dirty="0">
                          <a:effectLst/>
                          <a:latin typeface="Arial" panose="020B0604020202020204" pitchFamily="34" charset="0"/>
                          <a:ea typeface="Times New Roman"/>
                          <a:cs typeface="Arial" panose="020B0604020202020204" pitchFamily="34" charset="0"/>
                        </a:rPr>
                        <a:t>2019</a:t>
                      </a:r>
                    </a:p>
                  </a:txBody>
                  <a:tcPr marL="63530" marR="6353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8C57F"/>
                    </a:solidFill>
                  </a:tcPr>
                </a:tc>
                <a:tc>
                  <a:txBody>
                    <a:bodyPr/>
                    <a:lstStyle/>
                    <a:p>
                      <a:pPr>
                        <a:spcBef>
                          <a:spcPts val="100"/>
                        </a:spcBef>
                        <a:spcAft>
                          <a:spcPts val="100"/>
                        </a:spcAft>
                      </a:pPr>
                      <a:r>
                        <a:rPr lang="de-DE" sz="800" dirty="0">
                          <a:effectLst/>
                          <a:latin typeface="Arial" panose="020B0604020202020204" pitchFamily="34" charset="0"/>
                          <a:ea typeface="Times New Roman"/>
                          <a:cs typeface="Arial" panose="020B0604020202020204" pitchFamily="34" charset="0"/>
                        </a:rPr>
                        <a:t>2020</a:t>
                      </a:r>
                    </a:p>
                  </a:txBody>
                  <a:tcPr marL="63530" marR="6353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8C57F"/>
                    </a:solidFill>
                  </a:tcPr>
                </a:tc>
                <a:tc>
                  <a:txBody>
                    <a:bodyPr/>
                    <a:lstStyle/>
                    <a:p>
                      <a:pPr>
                        <a:spcBef>
                          <a:spcPts val="100"/>
                        </a:spcBef>
                        <a:spcAft>
                          <a:spcPts val="100"/>
                        </a:spcAft>
                      </a:pPr>
                      <a:r>
                        <a:rPr lang="de-DE" sz="800" dirty="0">
                          <a:effectLst/>
                          <a:latin typeface="Arial" panose="020B0604020202020204" pitchFamily="34" charset="0"/>
                          <a:ea typeface="Times New Roman"/>
                          <a:cs typeface="Arial" panose="020B0604020202020204" pitchFamily="34" charset="0"/>
                        </a:rPr>
                        <a:t>2021</a:t>
                      </a:r>
                    </a:p>
                  </a:txBody>
                  <a:tcPr marL="63530" marR="6353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8C57F"/>
                    </a:solidFill>
                  </a:tcPr>
                </a:tc>
                <a:tc>
                  <a:txBody>
                    <a:bodyPr/>
                    <a:lstStyle/>
                    <a:p>
                      <a:pPr>
                        <a:spcBef>
                          <a:spcPts val="100"/>
                        </a:spcBef>
                        <a:spcAft>
                          <a:spcPts val="100"/>
                        </a:spcAft>
                      </a:pPr>
                      <a:r>
                        <a:rPr lang="de-DE" sz="800" dirty="0">
                          <a:effectLst/>
                          <a:latin typeface="Arial" panose="020B0604020202020204" pitchFamily="34" charset="0"/>
                          <a:ea typeface="Times New Roman"/>
                          <a:cs typeface="Arial" panose="020B0604020202020204" pitchFamily="34" charset="0"/>
                        </a:rPr>
                        <a:t>2022</a:t>
                      </a:r>
                    </a:p>
                  </a:txBody>
                  <a:tcPr marL="63530" marR="6353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8C57F"/>
                    </a:solidFill>
                  </a:tcPr>
                </a:tc>
                <a:tc>
                  <a:txBody>
                    <a:bodyPr/>
                    <a:lstStyle/>
                    <a:p>
                      <a:pPr>
                        <a:spcBef>
                          <a:spcPts val="100"/>
                        </a:spcBef>
                        <a:spcAft>
                          <a:spcPts val="100"/>
                        </a:spcAft>
                      </a:pPr>
                      <a:r>
                        <a:rPr lang="de-DE" sz="800" dirty="0">
                          <a:solidFill>
                            <a:schemeClr val="bg1"/>
                          </a:solidFill>
                          <a:effectLst/>
                          <a:latin typeface="Arial" panose="020B0604020202020204" pitchFamily="34" charset="0"/>
                          <a:ea typeface="Times New Roman"/>
                          <a:cs typeface="Arial" panose="020B0604020202020204" pitchFamily="34" charset="0"/>
                        </a:rPr>
                        <a:t>2019</a:t>
                      </a:r>
                    </a:p>
                  </a:txBody>
                  <a:tcPr marL="63530" marR="6353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9121C"/>
                    </a:solidFill>
                  </a:tcPr>
                </a:tc>
                <a:tc>
                  <a:txBody>
                    <a:bodyPr/>
                    <a:lstStyle/>
                    <a:p>
                      <a:pPr>
                        <a:spcBef>
                          <a:spcPts val="100"/>
                        </a:spcBef>
                        <a:spcAft>
                          <a:spcPts val="100"/>
                        </a:spcAft>
                      </a:pPr>
                      <a:r>
                        <a:rPr lang="de-DE" sz="800" dirty="0">
                          <a:solidFill>
                            <a:schemeClr val="bg1"/>
                          </a:solidFill>
                          <a:effectLst/>
                          <a:latin typeface="Arial" panose="020B0604020202020204" pitchFamily="34" charset="0"/>
                          <a:ea typeface="Times New Roman"/>
                          <a:cs typeface="Arial" panose="020B0604020202020204" pitchFamily="34" charset="0"/>
                        </a:rPr>
                        <a:t>2020</a:t>
                      </a:r>
                    </a:p>
                  </a:txBody>
                  <a:tcPr marL="63530" marR="6353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9121C"/>
                    </a:solidFill>
                  </a:tcPr>
                </a:tc>
                <a:tc>
                  <a:txBody>
                    <a:bodyPr/>
                    <a:lstStyle/>
                    <a:p>
                      <a:pPr>
                        <a:spcBef>
                          <a:spcPts val="100"/>
                        </a:spcBef>
                        <a:spcAft>
                          <a:spcPts val="100"/>
                        </a:spcAft>
                      </a:pPr>
                      <a:r>
                        <a:rPr lang="de-DE" sz="800" dirty="0">
                          <a:solidFill>
                            <a:schemeClr val="bg1"/>
                          </a:solidFill>
                          <a:effectLst/>
                          <a:latin typeface="Arial" panose="020B0604020202020204" pitchFamily="34" charset="0"/>
                          <a:ea typeface="Times New Roman"/>
                          <a:cs typeface="Arial" panose="020B0604020202020204" pitchFamily="34" charset="0"/>
                        </a:rPr>
                        <a:t>2021</a:t>
                      </a:r>
                    </a:p>
                  </a:txBody>
                  <a:tcPr marL="63530" marR="6353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9121C"/>
                    </a:solidFill>
                  </a:tcPr>
                </a:tc>
                <a:tc>
                  <a:txBody>
                    <a:bodyPr/>
                    <a:lstStyle/>
                    <a:p>
                      <a:pPr>
                        <a:spcBef>
                          <a:spcPts val="100"/>
                        </a:spcBef>
                        <a:spcAft>
                          <a:spcPts val="100"/>
                        </a:spcAft>
                      </a:pPr>
                      <a:r>
                        <a:rPr lang="de-DE" sz="800" dirty="0">
                          <a:solidFill>
                            <a:schemeClr val="bg1"/>
                          </a:solidFill>
                          <a:effectLst/>
                          <a:latin typeface="Arial" panose="020B0604020202020204" pitchFamily="34" charset="0"/>
                          <a:ea typeface="Times New Roman"/>
                          <a:cs typeface="Arial" panose="020B0604020202020204" pitchFamily="34" charset="0"/>
                        </a:rPr>
                        <a:t>2022</a:t>
                      </a:r>
                    </a:p>
                  </a:txBody>
                  <a:tcPr marL="63530" marR="6353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9121C"/>
                    </a:solidFill>
                  </a:tcPr>
                </a:tc>
                <a:tc>
                  <a:txBody>
                    <a:bodyPr/>
                    <a:lstStyle/>
                    <a:p>
                      <a:pPr>
                        <a:spcBef>
                          <a:spcPts val="100"/>
                        </a:spcBef>
                        <a:spcAft>
                          <a:spcPts val="100"/>
                        </a:spcAft>
                      </a:pPr>
                      <a:r>
                        <a:rPr lang="de-DE" sz="800" dirty="0">
                          <a:solidFill>
                            <a:schemeClr val="bg1"/>
                          </a:solidFill>
                          <a:effectLst/>
                          <a:latin typeface="Arial" panose="020B0604020202020204" pitchFamily="34" charset="0"/>
                          <a:ea typeface="Times New Roman"/>
                          <a:cs typeface="Arial" panose="020B0604020202020204" pitchFamily="34" charset="0"/>
                        </a:rPr>
                        <a:t>2019</a:t>
                      </a:r>
                    </a:p>
                  </a:txBody>
                  <a:tcPr marL="63530" marR="6353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9121C"/>
                    </a:solidFill>
                  </a:tcPr>
                </a:tc>
                <a:tc>
                  <a:txBody>
                    <a:bodyPr/>
                    <a:lstStyle/>
                    <a:p>
                      <a:pPr>
                        <a:spcBef>
                          <a:spcPts val="100"/>
                        </a:spcBef>
                        <a:spcAft>
                          <a:spcPts val="100"/>
                        </a:spcAft>
                      </a:pPr>
                      <a:r>
                        <a:rPr lang="de-DE" sz="800" dirty="0">
                          <a:solidFill>
                            <a:schemeClr val="bg1"/>
                          </a:solidFill>
                          <a:effectLst/>
                          <a:latin typeface="Arial" panose="020B0604020202020204" pitchFamily="34" charset="0"/>
                          <a:ea typeface="Times New Roman"/>
                          <a:cs typeface="Arial" panose="020B0604020202020204" pitchFamily="34" charset="0"/>
                        </a:rPr>
                        <a:t>2020</a:t>
                      </a:r>
                    </a:p>
                  </a:txBody>
                  <a:tcPr marL="63530" marR="6353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9121C"/>
                    </a:solidFill>
                  </a:tcPr>
                </a:tc>
                <a:tc>
                  <a:txBody>
                    <a:bodyPr/>
                    <a:lstStyle/>
                    <a:p>
                      <a:pPr>
                        <a:spcBef>
                          <a:spcPts val="100"/>
                        </a:spcBef>
                        <a:spcAft>
                          <a:spcPts val="100"/>
                        </a:spcAft>
                      </a:pPr>
                      <a:r>
                        <a:rPr lang="de-DE" sz="800" dirty="0">
                          <a:solidFill>
                            <a:schemeClr val="bg1"/>
                          </a:solidFill>
                          <a:effectLst/>
                          <a:latin typeface="Arial" panose="020B0604020202020204" pitchFamily="34" charset="0"/>
                          <a:ea typeface="Times New Roman"/>
                          <a:cs typeface="Arial" panose="020B0604020202020204" pitchFamily="34" charset="0"/>
                        </a:rPr>
                        <a:t>2021</a:t>
                      </a:r>
                    </a:p>
                  </a:txBody>
                  <a:tcPr marL="63530" marR="6353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9121C"/>
                    </a:solidFill>
                  </a:tcPr>
                </a:tc>
                <a:tc>
                  <a:txBody>
                    <a:bodyPr/>
                    <a:lstStyle/>
                    <a:p>
                      <a:pPr>
                        <a:spcBef>
                          <a:spcPts val="100"/>
                        </a:spcBef>
                        <a:spcAft>
                          <a:spcPts val="100"/>
                        </a:spcAft>
                      </a:pPr>
                      <a:r>
                        <a:rPr lang="de-DE" sz="800" dirty="0">
                          <a:solidFill>
                            <a:schemeClr val="bg1"/>
                          </a:solidFill>
                          <a:effectLst/>
                          <a:latin typeface="Arial" panose="020B0604020202020204" pitchFamily="34" charset="0"/>
                          <a:ea typeface="Times New Roman"/>
                          <a:cs typeface="Arial" panose="020B0604020202020204" pitchFamily="34" charset="0"/>
                        </a:rPr>
                        <a:t>2022</a:t>
                      </a:r>
                    </a:p>
                  </a:txBody>
                  <a:tcPr marL="63530" marR="6353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9121C"/>
                    </a:solidFill>
                  </a:tcPr>
                </a:tc>
                <a:tc vMerge="1">
                  <a:txBody>
                    <a:bodyPr/>
                    <a:lstStyle/>
                    <a:p>
                      <a:pPr>
                        <a:spcBef>
                          <a:spcPts val="100"/>
                        </a:spcBef>
                        <a:spcAft>
                          <a:spcPts val="100"/>
                        </a:spcAft>
                      </a:pPr>
                      <a:endParaRPr lang="de-DE" sz="800" dirty="0">
                        <a:effectLst/>
                        <a:latin typeface="Arial" panose="020B0604020202020204" pitchFamily="34" charset="0"/>
                        <a:ea typeface="Times New Roman"/>
                        <a:cs typeface="Arial" panose="020B0604020202020204" pitchFamily="34" charset="0"/>
                      </a:endParaRPr>
                    </a:p>
                  </a:txBody>
                  <a:tcPr marL="63530" marR="6353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5DAAD"/>
                    </a:solidFill>
                  </a:tcPr>
                </a:tc>
                <a:tc>
                  <a:txBody>
                    <a:bodyPr/>
                    <a:lstStyle/>
                    <a:p>
                      <a:pPr>
                        <a:spcBef>
                          <a:spcPts val="100"/>
                        </a:spcBef>
                        <a:spcAft>
                          <a:spcPts val="100"/>
                        </a:spcAft>
                      </a:pPr>
                      <a:r>
                        <a:rPr lang="de-DE" sz="800" dirty="0">
                          <a:solidFill>
                            <a:schemeClr val="bg1"/>
                          </a:solidFill>
                          <a:effectLst/>
                          <a:latin typeface="Arial" panose="020B0604020202020204" pitchFamily="34" charset="0"/>
                          <a:ea typeface="Times New Roman"/>
                          <a:cs typeface="Arial" panose="020B0604020202020204" pitchFamily="34" charset="0"/>
                        </a:rPr>
                        <a:t>2019</a:t>
                      </a:r>
                    </a:p>
                  </a:txBody>
                  <a:tcPr marL="63530" marR="6353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9121C"/>
                    </a:solidFill>
                  </a:tcPr>
                </a:tc>
                <a:tc>
                  <a:txBody>
                    <a:bodyPr/>
                    <a:lstStyle/>
                    <a:p>
                      <a:pPr>
                        <a:spcBef>
                          <a:spcPts val="100"/>
                        </a:spcBef>
                        <a:spcAft>
                          <a:spcPts val="100"/>
                        </a:spcAft>
                      </a:pPr>
                      <a:r>
                        <a:rPr lang="de-DE" sz="800" dirty="0">
                          <a:solidFill>
                            <a:schemeClr val="bg1"/>
                          </a:solidFill>
                          <a:effectLst/>
                          <a:latin typeface="Arial" panose="020B0604020202020204" pitchFamily="34" charset="0"/>
                          <a:ea typeface="Times New Roman"/>
                          <a:cs typeface="Arial" panose="020B0604020202020204" pitchFamily="34" charset="0"/>
                        </a:rPr>
                        <a:t>2020</a:t>
                      </a:r>
                    </a:p>
                  </a:txBody>
                  <a:tcPr marL="63530" marR="6353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9121C"/>
                    </a:solidFill>
                  </a:tcPr>
                </a:tc>
                <a:tc>
                  <a:txBody>
                    <a:bodyPr/>
                    <a:lstStyle/>
                    <a:p>
                      <a:pPr>
                        <a:spcBef>
                          <a:spcPts val="100"/>
                        </a:spcBef>
                        <a:spcAft>
                          <a:spcPts val="100"/>
                        </a:spcAft>
                      </a:pPr>
                      <a:r>
                        <a:rPr lang="de-DE" sz="800" dirty="0">
                          <a:solidFill>
                            <a:schemeClr val="bg1"/>
                          </a:solidFill>
                          <a:effectLst/>
                          <a:latin typeface="Arial" panose="020B0604020202020204" pitchFamily="34" charset="0"/>
                          <a:ea typeface="Times New Roman"/>
                          <a:cs typeface="Arial" panose="020B0604020202020204" pitchFamily="34" charset="0"/>
                        </a:rPr>
                        <a:t>2021</a:t>
                      </a:r>
                    </a:p>
                  </a:txBody>
                  <a:tcPr marL="63530" marR="6353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9121C"/>
                    </a:solidFill>
                  </a:tcPr>
                </a:tc>
                <a:tc>
                  <a:txBody>
                    <a:bodyPr/>
                    <a:lstStyle/>
                    <a:p>
                      <a:pPr>
                        <a:spcBef>
                          <a:spcPts val="100"/>
                        </a:spcBef>
                        <a:spcAft>
                          <a:spcPts val="100"/>
                        </a:spcAft>
                      </a:pPr>
                      <a:r>
                        <a:rPr lang="de-DE" sz="800" dirty="0">
                          <a:solidFill>
                            <a:schemeClr val="bg1"/>
                          </a:solidFill>
                          <a:effectLst/>
                          <a:latin typeface="Arial" panose="020B0604020202020204" pitchFamily="34" charset="0"/>
                          <a:ea typeface="Times New Roman"/>
                          <a:cs typeface="Arial" panose="020B0604020202020204" pitchFamily="34" charset="0"/>
                        </a:rPr>
                        <a:t>2022</a:t>
                      </a:r>
                    </a:p>
                  </a:txBody>
                  <a:tcPr marL="63530" marR="63530" marT="0" marB="0" anchor="ctr">
                    <a:lnL w="38100" cap="flat" cmpd="sng" algn="ctr">
                      <a:solidFill>
                        <a:schemeClr val="bg1"/>
                      </a:solidFill>
                      <a:prstDash val="solid"/>
                      <a:round/>
                      <a:headEnd type="none" w="med" len="med"/>
                      <a:tailEnd type="none" w="med" len="med"/>
                    </a:lnL>
                    <a:lnR>
                      <a:noFill/>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9121C"/>
                    </a:solidFill>
                  </a:tcPr>
                </a:tc>
                <a:extLst>
                  <a:ext uri="{0D108BD9-81ED-4DB2-BD59-A6C34878D82A}">
                    <a16:rowId xmlns:a16="http://schemas.microsoft.com/office/drawing/2014/main" val="10002"/>
                  </a:ext>
                </a:extLst>
              </a:tr>
              <a:tr h="306000">
                <a:tc>
                  <a:txBody>
                    <a:bodyPr/>
                    <a:lstStyle/>
                    <a:p>
                      <a:pPr marL="0" marR="0" indent="0" algn="l" defTabSz="914400" rtl="0" eaLnBrk="1" fontAlgn="auto" latinLnBrk="0" hangingPunct="1">
                        <a:lnSpc>
                          <a:spcPct val="100000"/>
                        </a:lnSpc>
                        <a:spcBef>
                          <a:spcPts val="200"/>
                        </a:spcBef>
                        <a:spcAft>
                          <a:spcPts val="0"/>
                        </a:spcAft>
                        <a:buClrTx/>
                        <a:buSzTx/>
                        <a:buFontTx/>
                        <a:buNone/>
                        <a:tabLst/>
                        <a:defRPr/>
                      </a:pPr>
                      <a:r>
                        <a:rPr lang="de-DE" sz="800" dirty="0">
                          <a:effectLst/>
                          <a:latin typeface="Arial"/>
                          <a:ea typeface="Times New Roman"/>
                          <a:cs typeface="Arial"/>
                        </a:rPr>
                        <a:t>2a</a:t>
                      </a:r>
                      <a:endParaRPr lang="de-DE" sz="800" dirty="0">
                        <a:effectLst/>
                        <a:latin typeface="Arial"/>
                        <a:ea typeface="Times New Roman"/>
                        <a:cs typeface="Times New Roman"/>
                      </a:endParaRPr>
                    </a:p>
                  </a:txBody>
                  <a:tcPr marL="68580" marR="68580" marT="0" marB="0" anchor="ctr">
                    <a:lnL>
                      <a:noFill/>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spcBef>
                          <a:spcPts val="200"/>
                        </a:spcBef>
                        <a:spcAft>
                          <a:spcPts val="0"/>
                        </a:spcAft>
                      </a:pPr>
                      <a:r>
                        <a:rPr lang="de-DE" sz="800" dirty="0" err="1">
                          <a:effectLst/>
                          <a:latin typeface="Arial"/>
                          <a:ea typeface="Times New Roman"/>
                          <a:cs typeface="Arial"/>
                        </a:rPr>
                        <a:t>Prätherapeutische Fallvorstellung (LL QI)</a:t>
                      </a:r>
                      <a:endParaRPr lang="de-DE" sz="800" dirty="0">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Times New Roman"/>
                        </a:rPr>
                        <a:t>96,67%</a:t>
                      </a:r>
                      <a:endParaRPr lang="de-DE" sz="800" dirty="0">
                        <a:solidFill>
                          <a:schemeClr val="tx1"/>
                        </a:solidFill>
                        <a:effectLst/>
                        <a:latin typeface="Arial" panose="020B0604020202020204" pitchFamily="34" charset="0"/>
                        <a:ea typeface="Times New Roman"/>
                        <a:cs typeface="Arial" panose="020B0604020202020204" pitchFamily="34" charset="0"/>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Times New Roman"/>
                        </a:rPr>
                        <a:t>96,55%</a:t>
                      </a:r>
                      <a:endParaRPr lang="de-DE" sz="800" dirty="0">
                        <a:solidFill>
                          <a:schemeClr val="tx1"/>
                        </a:solidFill>
                        <a:effectLst/>
                        <a:latin typeface="Arial" panose="020B0604020202020204" pitchFamily="34" charset="0"/>
                        <a:ea typeface="Times New Roman"/>
                        <a:cs typeface="Arial" panose="020B0604020202020204" pitchFamily="34" charset="0"/>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panose="020B0604020202020204" pitchFamily="34" charset="0"/>
                          <a:ea typeface="Times New Roman"/>
                          <a:cs typeface="Arial" panose="020B0604020202020204" pitchFamily="34" charset="0"/>
                        </a:rPr>
                        <a:t>96,55%</a:t>
                      </a: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panose="020B0604020202020204" pitchFamily="34" charset="0"/>
                          <a:ea typeface="Times New Roman"/>
                          <a:cs typeface="Arial" panose="020B0604020202020204" pitchFamily="34" charset="0"/>
                        </a:rPr>
                        <a:t>96,88%</a:t>
                      </a: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Arial"/>
                        </a:rPr>
                        <a:t>97,30%</a:t>
                      </a:r>
                      <a:endParaRPr lang="de-DE" sz="9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Arial"/>
                        </a:rPr>
                        <a:t>97,56%</a:t>
                      </a:r>
                      <a:endParaRPr lang="de-DE" sz="9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Arial"/>
                        </a:rPr>
                        <a:t>100,00%</a:t>
                      </a:r>
                      <a:endParaRPr lang="de-DE" sz="9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Times New Roman"/>
                        </a:rPr>
                        <a:t>100,00%</a:t>
                      </a: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marL="0" marR="0" indent="0" algn="ctr" defTabSz="914400" rtl="0" eaLnBrk="1" fontAlgn="auto" latinLnBrk="0" hangingPunct="1">
                        <a:lnSpc>
                          <a:spcPct val="100000"/>
                        </a:lnSpc>
                        <a:spcBef>
                          <a:spcPts val="200"/>
                        </a:spcBef>
                        <a:spcAft>
                          <a:spcPts val="200"/>
                        </a:spcAft>
                        <a:buClrTx/>
                        <a:buSzTx/>
                        <a:buFontTx/>
                        <a:buNone/>
                        <a:tabLst/>
                        <a:defRPr/>
                      </a:pPr>
                      <a:r>
                        <a:rPr lang="de-DE" sz="800" dirty="0">
                          <a:solidFill>
                            <a:schemeClr val="tx1"/>
                          </a:solidFill>
                          <a:effectLst/>
                          <a:latin typeface="Arial"/>
                          <a:ea typeface="Times New Roman"/>
                          <a:cs typeface="Arial"/>
                        </a:rPr>
                        <a:t>6</a:t>
                      </a:r>
                      <a:endParaRPr lang="de-DE" sz="900" dirty="0">
                        <a:solidFill>
                          <a:schemeClr val="tx1"/>
                        </a:solidFill>
                        <a:effectLst/>
                        <a:latin typeface="Arial"/>
                        <a:ea typeface="Times New Roman"/>
                        <a:cs typeface="Times New Roman"/>
                      </a:endParaRPr>
                    </a:p>
                  </a:txBody>
                  <a:tcPr marL="36000" marR="3600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marL="0" marR="0" indent="0" algn="ctr" defTabSz="914400" rtl="0" eaLnBrk="1" fontAlgn="auto" latinLnBrk="0" hangingPunct="1">
                        <a:lnSpc>
                          <a:spcPct val="100000"/>
                        </a:lnSpc>
                        <a:spcBef>
                          <a:spcPts val="200"/>
                        </a:spcBef>
                        <a:spcAft>
                          <a:spcPts val="200"/>
                        </a:spcAft>
                        <a:buClrTx/>
                        <a:buSzTx/>
                        <a:buFontTx/>
                        <a:buNone/>
                        <a:tabLst/>
                        <a:defRPr/>
                      </a:pPr>
                      <a:r>
                        <a:rPr lang="de-DE" sz="800" dirty="0">
                          <a:solidFill>
                            <a:schemeClr val="tx1"/>
                          </a:solidFill>
                          <a:effectLst/>
                          <a:latin typeface="Arial"/>
                          <a:ea typeface="Times New Roman"/>
                          <a:cs typeface="Arial"/>
                        </a:rPr>
                        <a:t>6</a:t>
                      </a:r>
                      <a:endParaRPr lang="de-DE" sz="900" dirty="0">
                        <a:solidFill>
                          <a:schemeClr val="tx1"/>
                        </a:solidFill>
                        <a:effectLst/>
                        <a:latin typeface="Arial"/>
                        <a:ea typeface="Times New Roman"/>
                        <a:cs typeface="Times New Roman"/>
                      </a:endParaRPr>
                    </a:p>
                  </a:txBody>
                  <a:tcPr marL="36000" marR="3600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Arial"/>
                        </a:rPr>
                        <a:t>6</a:t>
                      </a:r>
                      <a:endParaRPr lang="de-DE" sz="9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Times New Roman"/>
                        </a:rPr>
                        <a:t>6</a:t>
                      </a: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marL="0" marR="0" indent="0" algn="ctr" defTabSz="914400" rtl="0" eaLnBrk="1" fontAlgn="auto" latinLnBrk="0" hangingPunct="1">
                        <a:lnSpc>
                          <a:spcPct val="100000"/>
                        </a:lnSpc>
                        <a:spcBef>
                          <a:spcPts val="200"/>
                        </a:spcBef>
                        <a:spcAft>
                          <a:spcPts val="200"/>
                        </a:spcAft>
                        <a:buClrTx/>
                        <a:buSzTx/>
                        <a:buFontTx/>
                        <a:buNone/>
                        <a:tabLst/>
                        <a:defRPr/>
                      </a:pPr>
                      <a:r>
                        <a:rPr lang="de-DE" sz="800" dirty="0" err="1">
                          <a:solidFill>
                            <a:schemeClr val="tx1"/>
                          </a:solidFill>
                          <a:effectLst/>
                          <a:latin typeface="Arial"/>
                          <a:ea typeface="Times New Roman"/>
                          <a:cs typeface="Arial"/>
                        </a:rPr>
                        <a:t>2</a:t>
                      </a:r>
                      <a:endParaRPr lang="de-DE" sz="9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Arial"/>
                        </a:rPr>
                        <a:t>12</a:t>
                      </a:r>
                      <a:endParaRPr lang="de-DE" sz="9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Arial"/>
                        </a:rPr>
                        <a:t>12</a:t>
                      </a:r>
                      <a:endParaRPr lang="de-DE" sz="9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Arial"/>
                        </a:rPr>
                        <a:t>12</a:t>
                      </a:r>
                      <a:endParaRPr lang="de-DE" sz="9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Times New Roman"/>
                        </a:rPr>
                        <a:t>12</a:t>
                      </a:r>
                    </a:p>
                  </a:txBody>
                  <a:tcPr marL="68580" marR="68580" marT="0" marB="0" anchor="ctr">
                    <a:lnL w="38100" cap="flat" cmpd="sng" algn="ctr">
                      <a:solidFill>
                        <a:schemeClr val="bg1"/>
                      </a:solidFill>
                      <a:prstDash val="solid"/>
                      <a:round/>
                      <a:headEnd type="none" w="med" len="med"/>
                      <a:tailEnd type="none" w="med" len="med"/>
                    </a:lnL>
                    <a:lnR>
                      <a:noFill/>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extLst>
                  <a:ext uri="{0D108BD9-81ED-4DB2-BD59-A6C34878D82A}">
                    <a16:rowId xmlns:a16="http://schemas.microsoft.com/office/drawing/2014/main" val="10003"/>
                  </a:ext>
                </a:extLst>
              </a:tr>
              <a:tr h="306000">
                <a:tc>
                  <a:txBody>
                    <a:bodyPr/>
                    <a:lstStyle/>
                    <a:p>
                      <a:pPr marL="0" marR="0" indent="0" algn="l" defTabSz="914400" rtl="0" eaLnBrk="1" fontAlgn="auto" latinLnBrk="0" hangingPunct="1">
                        <a:lnSpc>
                          <a:spcPct val="100000"/>
                        </a:lnSpc>
                        <a:spcBef>
                          <a:spcPts val="200"/>
                        </a:spcBef>
                        <a:spcAft>
                          <a:spcPts val="0"/>
                        </a:spcAft>
                        <a:buClrTx/>
                        <a:buSzTx/>
                        <a:buFontTx/>
                        <a:buNone/>
                        <a:tabLst/>
                        <a:defRPr/>
                      </a:pPr>
                      <a:r>
                        <a:rPr lang="de-DE" sz="800" dirty="0">
                          <a:effectLst/>
                          <a:latin typeface="Arial"/>
                          <a:ea typeface="Times New Roman"/>
                          <a:cs typeface="Arial"/>
                        </a:rPr>
                        <a:t>2b</a:t>
                      </a:r>
                      <a:endParaRPr lang="de-DE" sz="800" dirty="0">
                        <a:effectLst/>
                        <a:latin typeface="Arial"/>
                        <a:ea typeface="Times New Roman"/>
                        <a:cs typeface="Times New Roman"/>
                      </a:endParaRPr>
                    </a:p>
                  </a:txBody>
                  <a:tcPr marL="68580" marR="68580" marT="0" marB="0" anchor="ctr">
                    <a:lnL>
                      <a:noFill/>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spcBef>
                          <a:spcPts val="200"/>
                        </a:spcBef>
                        <a:spcAft>
                          <a:spcPts val="0"/>
                        </a:spcAft>
                      </a:pPr>
                      <a:r>
                        <a:rPr lang="de-DE" sz="800" dirty="0" err="1">
                          <a:effectLst/>
                          <a:latin typeface="Arial"/>
                          <a:ea typeface="Times New Roman"/>
                          <a:cs typeface="Arial"/>
                        </a:rPr>
                        <a:t>Prätherapeutische Fallvorstellung Rezidiv/ metachrone Metastasen</a:t>
                      </a:r>
                      <a:endParaRPr lang="de-DE" sz="800" dirty="0">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Times New Roman"/>
                        </a:rPr>
                        <a:t>100,00%</a:t>
                      </a:r>
                      <a:endParaRPr lang="de-DE" sz="800" dirty="0">
                        <a:solidFill>
                          <a:schemeClr val="tx1"/>
                        </a:solidFill>
                        <a:effectLst/>
                        <a:latin typeface="Arial" panose="020B0604020202020204" pitchFamily="34" charset="0"/>
                        <a:ea typeface="Times New Roman"/>
                        <a:cs typeface="Arial" panose="020B0604020202020204" pitchFamily="34" charset="0"/>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Times New Roman"/>
                        </a:rPr>
                        <a:t>100,00%</a:t>
                      </a:r>
                      <a:endParaRPr lang="de-DE" sz="800" dirty="0">
                        <a:solidFill>
                          <a:schemeClr val="tx1"/>
                        </a:solidFill>
                        <a:effectLst/>
                        <a:latin typeface="Arial" panose="020B0604020202020204" pitchFamily="34" charset="0"/>
                        <a:ea typeface="Times New Roman"/>
                        <a:cs typeface="Arial" panose="020B0604020202020204" pitchFamily="34" charset="0"/>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panose="020B0604020202020204" pitchFamily="34" charset="0"/>
                          <a:ea typeface="Times New Roman"/>
                          <a:cs typeface="Arial" panose="020B0604020202020204" pitchFamily="34" charset="0"/>
                        </a:rPr>
                        <a:t>100,00%</a:t>
                      </a: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panose="020B0604020202020204" pitchFamily="34" charset="0"/>
                          <a:ea typeface="Times New Roman"/>
                          <a:cs typeface="Arial" panose="020B0604020202020204" pitchFamily="34" charset="0"/>
                        </a:rPr>
                        <a:t>100,00%</a:t>
                      </a: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Arial"/>
                        </a:rPr>
                        <a:t>100,00%</a:t>
                      </a:r>
                      <a:endParaRPr lang="de-DE" sz="9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Arial"/>
                        </a:rPr>
                        <a:t>95,24%</a:t>
                      </a:r>
                      <a:endParaRPr lang="de-DE" sz="9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Arial"/>
                        </a:rPr>
                        <a:t>92,68%</a:t>
                      </a:r>
                      <a:endParaRPr lang="de-DE" sz="9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Times New Roman"/>
                        </a:rPr>
                        <a:t>100,00%</a:t>
                      </a: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marL="0" marR="0" indent="0" algn="ctr" defTabSz="914400" rtl="0" eaLnBrk="1" fontAlgn="auto" latinLnBrk="0" hangingPunct="1">
                        <a:lnSpc>
                          <a:spcPct val="100000"/>
                        </a:lnSpc>
                        <a:spcBef>
                          <a:spcPts val="200"/>
                        </a:spcBef>
                        <a:spcAft>
                          <a:spcPts val="200"/>
                        </a:spcAft>
                        <a:buClrTx/>
                        <a:buSzTx/>
                        <a:buFontTx/>
                        <a:buNone/>
                        <a:tabLst/>
                        <a:defRPr/>
                      </a:pPr>
                      <a:r>
                        <a:rPr lang="de-DE" sz="800" dirty="0">
                          <a:solidFill>
                            <a:schemeClr val="tx1"/>
                          </a:solidFill>
                          <a:effectLst/>
                          <a:latin typeface="Arial"/>
                          <a:ea typeface="Times New Roman"/>
                          <a:cs typeface="Arial"/>
                        </a:rPr>
                        <a:t>6</a:t>
                      </a:r>
                      <a:endParaRPr lang="de-DE" sz="900" dirty="0">
                        <a:solidFill>
                          <a:schemeClr val="tx1"/>
                        </a:solidFill>
                        <a:effectLst/>
                        <a:latin typeface="Arial"/>
                        <a:ea typeface="Times New Roman"/>
                        <a:cs typeface="Times New Roman"/>
                      </a:endParaRPr>
                    </a:p>
                  </a:txBody>
                  <a:tcPr marL="36000" marR="3600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marL="0" marR="0" indent="0" algn="ctr" defTabSz="914400" rtl="0" eaLnBrk="1" fontAlgn="auto" latinLnBrk="0" hangingPunct="1">
                        <a:lnSpc>
                          <a:spcPct val="100000"/>
                        </a:lnSpc>
                        <a:spcBef>
                          <a:spcPts val="200"/>
                        </a:spcBef>
                        <a:spcAft>
                          <a:spcPts val="200"/>
                        </a:spcAft>
                        <a:buClrTx/>
                        <a:buSzTx/>
                        <a:buFontTx/>
                        <a:buNone/>
                        <a:tabLst/>
                        <a:defRPr/>
                      </a:pPr>
                      <a:r>
                        <a:rPr lang="de-DE" sz="800" dirty="0">
                          <a:solidFill>
                            <a:schemeClr val="tx1"/>
                          </a:solidFill>
                          <a:effectLst/>
                          <a:latin typeface="Arial"/>
                          <a:ea typeface="Times New Roman"/>
                          <a:cs typeface="Arial"/>
                        </a:rPr>
                        <a:t>6</a:t>
                      </a:r>
                      <a:endParaRPr lang="de-DE" sz="900" dirty="0">
                        <a:solidFill>
                          <a:schemeClr val="tx1"/>
                        </a:solidFill>
                        <a:effectLst/>
                        <a:latin typeface="Arial"/>
                        <a:ea typeface="Times New Roman"/>
                        <a:cs typeface="Times New Roman"/>
                      </a:endParaRPr>
                    </a:p>
                  </a:txBody>
                  <a:tcPr marL="36000" marR="3600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Arial"/>
                        </a:rPr>
                        <a:t>3</a:t>
                      </a:r>
                      <a:endParaRPr lang="de-DE" sz="9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Times New Roman"/>
                        </a:rPr>
                        <a:t>6</a:t>
                      </a: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marL="0" marR="0" indent="0" algn="ctr" defTabSz="914400" rtl="0" eaLnBrk="1" fontAlgn="auto" latinLnBrk="0" hangingPunct="1">
                        <a:lnSpc>
                          <a:spcPct val="100000"/>
                        </a:lnSpc>
                        <a:spcBef>
                          <a:spcPts val="200"/>
                        </a:spcBef>
                        <a:spcAft>
                          <a:spcPts val="200"/>
                        </a:spcAft>
                        <a:buClrTx/>
                        <a:buSzTx/>
                        <a:buFontTx/>
                        <a:buNone/>
                        <a:tabLst/>
                        <a:defRPr/>
                      </a:pPr>
                      <a:r>
                        <a:rPr lang="de-DE" sz="800" dirty="0" err="1">
                          <a:solidFill>
                            <a:schemeClr val="tx1"/>
                          </a:solidFill>
                          <a:effectLst/>
                          <a:latin typeface="Arial"/>
                          <a:ea typeface="Times New Roman"/>
                          <a:cs typeface="Arial"/>
                        </a:rPr>
                        <a:t>2</a:t>
                      </a:r>
                      <a:endParaRPr lang="de-DE" sz="9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Arial"/>
                        </a:rPr>
                        <a:t>12</a:t>
                      </a:r>
                      <a:endParaRPr lang="de-DE" sz="9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Arial"/>
                        </a:rPr>
                        <a:t>12</a:t>
                      </a:r>
                      <a:endParaRPr lang="de-DE" sz="9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Arial"/>
                        </a:rPr>
                        <a:t>6</a:t>
                      </a:r>
                      <a:endParaRPr lang="de-DE" sz="9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Times New Roman"/>
                        </a:rPr>
                        <a:t>12</a:t>
                      </a:r>
                    </a:p>
                  </a:txBody>
                  <a:tcPr marL="68580" marR="68580" marT="0" marB="0" anchor="ctr">
                    <a:lnL w="38100" cap="flat" cmpd="sng" algn="ctr">
                      <a:solidFill>
                        <a:schemeClr val="bg1"/>
                      </a:solidFill>
                      <a:prstDash val="solid"/>
                      <a:round/>
                      <a:headEnd type="none" w="med" len="med"/>
                      <a:tailEnd type="none" w="med" len="med"/>
                    </a:lnL>
                    <a:lnR>
                      <a:noFill/>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extLst>
                  <a:ext uri="{0D108BD9-81ED-4DB2-BD59-A6C34878D82A}">
                    <a16:rowId xmlns:a16="http://schemas.microsoft.com/office/drawing/2014/main" val="3764536799"/>
                  </a:ext>
                </a:extLst>
              </a:tr>
              <a:tr h="306000">
                <a:tc>
                  <a:txBody>
                    <a:bodyPr/>
                    <a:lstStyle/>
                    <a:p>
                      <a:pPr marL="0" marR="0" indent="0" algn="l" defTabSz="914400" rtl="0" eaLnBrk="1" fontAlgn="auto" latinLnBrk="0" hangingPunct="1">
                        <a:lnSpc>
                          <a:spcPct val="100000"/>
                        </a:lnSpc>
                        <a:spcBef>
                          <a:spcPts val="200"/>
                        </a:spcBef>
                        <a:spcAft>
                          <a:spcPts val="0"/>
                        </a:spcAft>
                        <a:buClrTx/>
                        <a:buSzTx/>
                        <a:buFontTx/>
                        <a:buNone/>
                        <a:tabLst/>
                        <a:defRPr/>
                      </a:pPr>
                      <a:r>
                        <a:rPr lang="de-DE" sz="800" dirty="0">
                          <a:effectLst/>
                          <a:latin typeface="Arial"/>
                          <a:ea typeface="Times New Roman"/>
                          <a:cs typeface="Arial"/>
                        </a:rPr>
                        <a:t>3</a:t>
                      </a:r>
                      <a:endParaRPr lang="de-DE" sz="800" dirty="0">
                        <a:effectLst/>
                        <a:latin typeface="Arial"/>
                        <a:ea typeface="Times New Roman"/>
                        <a:cs typeface="Times New Roman"/>
                      </a:endParaRPr>
                    </a:p>
                  </a:txBody>
                  <a:tcPr marL="68580" marR="68580" marT="0" marB="0" anchor="ctr">
                    <a:lnL>
                      <a:noFill/>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spcBef>
                          <a:spcPts val="200"/>
                        </a:spcBef>
                        <a:spcAft>
                          <a:spcPts val="0"/>
                        </a:spcAft>
                      </a:pPr>
                      <a:r>
                        <a:rPr lang="de-DE" sz="800" dirty="0" err="1">
                          <a:effectLst/>
                          <a:latin typeface="Arial"/>
                          <a:ea typeface="Times New Roman"/>
                          <a:cs typeface="Arial"/>
                        </a:rPr>
                        <a:t>Postoperative Fallvorstellung</a:t>
                      </a:r>
                      <a:endParaRPr lang="de-DE" sz="800" dirty="0">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Times New Roman"/>
                        </a:rPr>
                        <a:t>98,83%</a:t>
                      </a:r>
                      <a:endParaRPr lang="de-DE" sz="800" dirty="0">
                        <a:solidFill>
                          <a:schemeClr val="tx1"/>
                        </a:solidFill>
                        <a:effectLst/>
                        <a:latin typeface="Arial" panose="020B0604020202020204" pitchFamily="34" charset="0"/>
                        <a:ea typeface="Times New Roman"/>
                        <a:cs typeface="Arial" panose="020B0604020202020204" pitchFamily="34" charset="0"/>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Times New Roman"/>
                        </a:rPr>
                        <a:t>99,14%</a:t>
                      </a:r>
                      <a:endParaRPr lang="de-DE" sz="800" dirty="0">
                        <a:solidFill>
                          <a:schemeClr val="tx1"/>
                        </a:solidFill>
                        <a:effectLst/>
                        <a:latin typeface="Arial" panose="020B0604020202020204" pitchFamily="34" charset="0"/>
                        <a:ea typeface="Times New Roman"/>
                        <a:cs typeface="Arial" panose="020B0604020202020204" pitchFamily="34" charset="0"/>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panose="020B0604020202020204" pitchFamily="34" charset="0"/>
                          <a:ea typeface="Times New Roman"/>
                          <a:cs typeface="Arial" panose="020B0604020202020204" pitchFamily="34" charset="0"/>
                        </a:rPr>
                        <a:t>98,78%</a:t>
                      </a: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panose="020B0604020202020204" pitchFamily="34" charset="0"/>
                          <a:ea typeface="Times New Roman"/>
                          <a:cs typeface="Arial" panose="020B0604020202020204" pitchFamily="34" charset="0"/>
                        </a:rPr>
                        <a:t>98,90%</a:t>
                      </a: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Arial"/>
                        </a:rPr>
                        <a:t>96,39%</a:t>
                      </a:r>
                      <a:endParaRPr lang="de-DE" sz="9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Arial"/>
                        </a:rPr>
                        <a:t>100,00%</a:t>
                      </a:r>
                      <a:endParaRPr lang="de-DE" sz="9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Arial"/>
                        </a:rPr>
                        <a:t>98,33%</a:t>
                      </a:r>
                      <a:endParaRPr lang="de-DE" sz="9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Times New Roman"/>
                        </a:rPr>
                        <a:t>97,17%</a:t>
                      </a: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marL="0" marR="0" indent="0" algn="ctr" defTabSz="914400" rtl="0" eaLnBrk="1" fontAlgn="auto" latinLnBrk="0" hangingPunct="1">
                        <a:lnSpc>
                          <a:spcPct val="100000"/>
                        </a:lnSpc>
                        <a:spcBef>
                          <a:spcPts val="200"/>
                        </a:spcBef>
                        <a:spcAft>
                          <a:spcPts val="200"/>
                        </a:spcAft>
                        <a:buClrTx/>
                        <a:buSzTx/>
                        <a:buFontTx/>
                        <a:buNone/>
                        <a:tabLst/>
                        <a:defRPr/>
                      </a:pPr>
                      <a:r>
                        <a:rPr lang="de-DE" sz="800" dirty="0">
                          <a:solidFill>
                            <a:schemeClr val="tx1"/>
                          </a:solidFill>
                          <a:effectLst/>
                          <a:latin typeface="Arial"/>
                          <a:ea typeface="Times New Roman"/>
                          <a:cs typeface="Arial"/>
                        </a:rPr>
                        <a:t>6</a:t>
                      </a:r>
                      <a:endParaRPr lang="de-DE" sz="900" dirty="0">
                        <a:solidFill>
                          <a:schemeClr val="tx1"/>
                        </a:solidFill>
                        <a:effectLst/>
                        <a:latin typeface="Arial"/>
                        <a:ea typeface="Times New Roman"/>
                        <a:cs typeface="Times New Roman"/>
                      </a:endParaRPr>
                    </a:p>
                  </a:txBody>
                  <a:tcPr marL="36000" marR="3600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marL="0" marR="0" indent="0" algn="ctr" defTabSz="914400" rtl="0" eaLnBrk="1" fontAlgn="auto" latinLnBrk="0" hangingPunct="1">
                        <a:lnSpc>
                          <a:spcPct val="100000"/>
                        </a:lnSpc>
                        <a:spcBef>
                          <a:spcPts val="200"/>
                        </a:spcBef>
                        <a:spcAft>
                          <a:spcPts val="200"/>
                        </a:spcAft>
                        <a:buClrTx/>
                        <a:buSzTx/>
                        <a:buFontTx/>
                        <a:buNone/>
                        <a:tabLst/>
                        <a:defRPr/>
                      </a:pPr>
                      <a:r>
                        <a:rPr lang="de-DE" sz="800" dirty="0">
                          <a:solidFill>
                            <a:schemeClr val="tx1"/>
                          </a:solidFill>
                          <a:effectLst/>
                          <a:latin typeface="Arial"/>
                          <a:ea typeface="Times New Roman"/>
                          <a:cs typeface="Arial"/>
                        </a:rPr>
                        <a:t>6</a:t>
                      </a:r>
                      <a:endParaRPr lang="de-DE" sz="900" dirty="0">
                        <a:solidFill>
                          <a:schemeClr val="tx1"/>
                        </a:solidFill>
                        <a:effectLst/>
                        <a:latin typeface="Arial"/>
                        <a:ea typeface="Times New Roman"/>
                        <a:cs typeface="Times New Roman"/>
                      </a:endParaRPr>
                    </a:p>
                  </a:txBody>
                  <a:tcPr marL="36000" marR="3600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Arial"/>
                        </a:rPr>
                        <a:t>6</a:t>
                      </a:r>
                      <a:endParaRPr lang="de-DE" sz="9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Times New Roman"/>
                        </a:rPr>
                        <a:t>6</a:t>
                      </a: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marL="0" marR="0" indent="0" algn="ctr" defTabSz="914400" rtl="0" eaLnBrk="1" fontAlgn="auto" latinLnBrk="0" hangingPunct="1">
                        <a:lnSpc>
                          <a:spcPct val="100000"/>
                        </a:lnSpc>
                        <a:spcBef>
                          <a:spcPts val="200"/>
                        </a:spcBef>
                        <a:spcAft>
                          <a:spcPts val="200"/>
                        </a:spcAft>
                        <a:buClrTx/>
                        <a:buSzTx/>
                        <a:buFontTx/>
                        <a:buNone/>
                        <a:tabLst/>
                        <a:defRPr/>
                      </a:pPr>
                      <a:r>
                        <a:rPr lang="de-DE" sz="800" dirty="0" err="1">
                          <a:solidFill>
                            <a:schemeClr val="tx1"/>
                          </a:solidFill>
                          <a:effectLst/>
                          <a:latin typeface="Arial"/>
                          <a:ea typeface="Times New Roman"/>
                          <a:cs typeface="Arial"/>
                        </a:rPr>
                        <a:t>2</a:t>
                      </a:r>
                      <a:endParaRPr lang="de-DE" sz="9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Arial"/>
                        </a:rPr>
                        <a:t>12</a:t>
                      </a:r>
                      <a:endParaRPr lang="de-DE" sz="9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Arial"/>
                        </a:rPr>
                        <a:t>12</a:t>
                      </a:r>
                      <a:endParaRPr lang="de-DE" sz="9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Arial"/>
                        </a:rPr>
                        <a:t>12</a:t>
                      </a:r>
                      <a:endParaRPr lang="de-DE" sz="9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Times New Roman"/>
                        </a:rPr>
                        <a:t>12</a:t>
                      </a:r>
                    </a:p>
                  </a:txBody>
                  <a:tcPr marL="68580" marR="68580" marT="0" marB="0" anchor="ctr">
                    <a:lnL w="38100" cap="flat" cmpd="sng" algn="ctr">
                      <a:solidFill>
                        <a:schemeClr val="bg1"/>
                      </a:solidFill>
                      <a:prstDash val="solid"/>
                      <a:round/>
                      <a:headEnd type="none" w="med" len="med"/>
                      <a:tailEnd type="none" w="med" len="med"/>
                    </a:lnL>
                    <a:lnR>
                      <a:noFill/>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extLst>
                  <a:ext uri="{0D108BD9-81ED-4DB2-BD59-A6C34878D82A}">
                    <a16:rowId xmlns:a16="http://schemas.microsoft.com/office/drawing/2014/main" val="2736901314"/>
                  </a:ext>
                </a:extLst>
              </a:tr>
              <a:tr h="306000">
                <a:tc>
                  <a:txBody>
                    <a:bodyPr/>
                    <a:lstStyle/>
                    <a:p>
                      <a:pPr marL="0" marR="0" indent="0" algn="l" defTabSz="914400" rtl="0" eaLnBrk="1" fontAlgn="auto" latinLnBrk="0" hangingPunct="1">
                        <a:lnSpc>
                          <a:spcPct val="100000"/>
                        </a:lnSpc>
                        <a:spcBef>
                          <a:spcPts val="200"/>
                        </a:spcBef>
                        <a:spcAft>
                          <a:spcPts val="0"/>
                        </a:spcAft>
                        <a:buClrTx/>
                        <a:buSzTx/>
                        <a:buFontTx/>
                        <a:buNone/>
                        <a:tabLst/>
                        <a:defRPr/>
                      </a:pPr>
                      <a:r>
                        <a:rPr lang="de-DE" sz="800" dirty="0">
                          <a:effectLst/>
                          <a:latin typeface="Arial"/>
                          <a:ea typeface="Times New Roman"/>
                          <a:cs typeface="Arial"/>
                        </a:rPr>
                        <a:t>6</a:t>
                      </a:r>
                      <a:endParaRPr lang="de-DE" sz="800" dirty="0">
                        <a:effectLst/>
                        <a:latin typeface="Arial"/>
                        <a:ea typeface="Times New Roman"/>
                        <a:cs typeface="Times New Roman"/>
                      </a:endParaRPr>
                    </a:p>
                  </a:txBody>
                  <a:tcPr marL="68580" marR="68580" marT="0" marB="0" anchor="ctr">
                    <a:lnL>
                      <a:noFill/>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spcBef>
                          <a:spcPts val="200"/>
                        </a:spcBef>
                        <a:spcAft>
                          <a:spcPts val="0"/>
                        </a:spcAft>
                      </a:pPr>
                      <a:r>
                        <a:rPr lang="de-DE" sz="800" dirty="0" err="1">
                          <a:effectLst/>
                          <a:latin typeface="Arial"/>
                          <a:ea typeface="Times New Roman"/>
                          <a:cs typeface="Arial"/>
                        </a:rPr>
                        <a:t>Anteil Studienpat.</a:t>
                      </a:r>
                      <a:endParaRPr lang="de-DE" sz="800" dirty="0">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Times New Roman"/>
                        </a:rPr>
                        <a:t>23,63%</a:t>
                      </a:r>
                      <a:endParaRPr lang="de-DE" sz="800" dirty="0">
                        <a:solidFill>
                          <a:schemeClr val="tx1"/>
                        </a:solidFill>
                        <a:effectLst/>
                        <a:latin typeface="Arial" panose="020B0604020202020204" pitchFamily="34" charset="0"/>
                        <a:ea typeface="Times New Roman"/>
                        <a:cs typeface="Arial" panose="020B0604020202020204" pitchFamily="34" charset="0"/>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Times New Roman"/>
                        </a:rPr>
                        <a:t>18,45%</a:t>
                      </a:r>
                      <a:endParaRPr lang="de-DE" sz="800" dirty="0">
                        <a:solidFill>
                          <a:schemeClr val="tx1"/>
                        </a:solidFill>
                        <a:effectLst/>
                        <a:latin typeface="Arial" panose="020B0604020202020204" pitchFamily="34" charset="0"/>
                        <a:ea typeface="Times New Roman"/>
                        <a:cs typeface="Arial" panose="020B0604020202020204" pitchFamily="34" charset="0"/>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panose="020B0604020202020204" pitchFamily="34" charset="0"/>
                          <a:ea typeface="Times New Roman"/>
                          <a:cs typeface="Arial" panose="020B0604020202020204" pitchFamily="34" charset="0"/>
                        </a:rPr>
                        <a:t>19,14%</a:t>
                      </a: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panose="020B0604020202020204" pitchFamily="34" charset="0"/>
                          <a:ea typeface="Times New Roman"/>
                          <a:cs typeface="Arial" panose="020B0604020202020204" pitchFamily="34" charset="0"/>
                        </a:rPr>
                        <a:t>16,31%</a:t>
                      </a: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Arial"/>
                        </a:rPr>
                        <a:t>42,86%</a:t>
                      </a:r>
                      <a:endParaRPr lang="de-DE" sz="9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Arial"/>
                        </a:rPr>
                        <a:t>32,63%</a:t>
                      </a:r>
                      <a:endParaRPr lang="de-DE" sz="9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Arial"/>
                        </a:rPr>
                        <a:t>28,57%</a:t>
                      </a:r>
                      <a:endParaRPr lang="de-DE" sz="9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Times New Roman"/>
                        </a:rPr>
                        <a:t>24,41%</a:t>
                      </a: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marL="0" marR="0" indent="0" algn="ctr" defTabSz="914400" rtl="0" eaLnBrk="1" fontAlgn="auto" latinLnBrk="0" hangingPunct="1">
                        <a:lnSpc>
                          <a:spcPct val="100000"/>
                        </a:lnSpc>
                        <a:spcBef>
                          <a:spcPts val="200"/>
                        </a:spcBef>
                        <a:spcAft>
                          <a:spcPts val="200"/>
                        </a:spcAft>
                        <a:buClrTx/>
                        <a:buSzTx/>
                        <a:buFontTx/>
                        <a:buNone/>
                        <a:tabLst/>
                        <a:defRPr/>
                      </a:pPr>
                      <a:r>
                        <a:rPr lang="de-DE" sz="800" dirty="0">
                          <a:solidFill>
                            <a:schemeClr val="tx1"/>
                          </a:solidFill>
                          <a:effectLst/>
                          <a:latin typeface="Arial"/>
                          <a:ea typeface="Times New Roman"/>
                          <a:cs typeface="Arial"/>
                        </a:rPr>
                        <a:t>6</a:t>
                      </a:r>
                      <a:endParaRPr lang="de-DE" sz="900" dirty="0">
                        <a:solidFill>
                          <a:schemeClr val="tx1"/>
                        </a:solidFill>
                        <a:effectLst/>
                        <a:latin typeface="Arial"/>
                        <a:ea typeface="Times New Roman"/>
                        <a:cs typeface="Times New Roman"/>
                      </a:endParaRPr>
                    </a:p>
                  </a:txBody>
                  <a:tcPr marL="36000" marR="3600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marL="0" marR="0" indent="0" algn="ctr" defTabSz="914400" rtl="0" eaLnBrk="1" fontAlgn="auto" latinLnBrk="0" hangingPunct="1">
                        <a:lnSpc>
                          <a:spcPct val="100000"/>
                        </a:lnSpc>
                        <a:spcBef>
                          <a:spcPts val="200"/>
                        </a:spcBef>
                        <a:spcAft>
                          <a:spcPts val="200"/>
                        </a:spcAft>
                        <a:buClrTx/>
                        <a:buSzTx/>
                        <a:buFontTx/>
                        <a:buNone/>
                        <a:tabLst/>
                        <a:defRPr/>
                      </a:pPr>
                      <a:r>
                        <a:rPr lang="de-DE" sz="800" dirty="0">
                          <a:solidFill>
                            <a:schemeClr val="tx1"/>
                          </a:solidFill>
                          <a:effectLst/>
                          <a:latin typeface="Arial"/>
                          <a:ea typeface="Times New Roman"/>
                          <a:cs typeface="Arial"/>
                        </a:rPr>
                        <a:t>6</a:t>
                      </a:r>
                      <a:endParaRPr lang="de-DE" sz="900" dirty="0">
                        <a:solidFill>
                          <a:schemeClr val="tx1"/>
                        </a:solidFill>
                        <a:effectLst/>
                        <a:latin typeface="Arial"/>
                        <a:ea typeface="Times New Roman"/>
                        <a:cs typeface="Times New Roman"/>
                      </a:endParaRPr>
                    </a:p>
                  </a:txBody>
                  <a:tcPr marL="36000" marR="3600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Arial"/>
                        </a:rPr>
                        <a:t>6</a:t>
                      </a:r>
                      <a:endParaRPr lang="de-DE" sz="9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Times New Roman"/>
                        </a:rPr>
                        <a:t>6</a:t>
                      </a: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marL="0" marR="0" indent="0" algn="ctr" defTabSz="914400" rtl="0" eaLnBrk="1" fontAlgn="auto" latinLnBrk="0" hangingPunct="1">
                        <a:lnSpc>
                          <a:spcPct val="100000"/>
                        </a:lnSpc>
                        <a:spcBef>
                          <a:spcPts val="200"/>
                        </a:spcBef>
                        <a:spcAft>
                          <a:spcPts val="200"/>
                        </a:spcAft>
                        <a:buClrTx/>
                        <a:buSzTx/>
                        <a:buFontTx/>
                        <a:buNone/>
                        <a:tabLst/>
                        <a:defRPr/>
                      </a:pPr>
                      <a:r>
                        <a:rPr lang="de-DE" sz="800" dirty="0" err="1">
                          <a:solidFill>
                            <a:schemeClr val="tx1"/>
                          </a:solidFill>
                          <a:effectLst/>
                          <a:latin typeface="Arial"/>
                          <a:ea typeface="Times New Roman"/>
                          <a:cs typeface="Arial"/>
                        </a:rPr>
                        <a:t>2</a:t>
                      </a:r>
                      <a:endParaRPr lang="de-DE" sz="9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Arial"/>
                        </a:rPr>
                        <a:t>12</a:t>
                      </a:r>
                      <a:endParaRPr lang="de-DE" sz="9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Arial"/>
                        </a:rPr>
                        <a:t>12</a:t>
                      </a:r>
                      <a:endParaRPr lang="de-DE" sz="9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Arial"/>
                        </a:rPr>
                        <a:t>12</a:t>
                      </a:r>
                      <a:endParaRPr lang="de-DE" sz="9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Times New Roman"/>
                        </a:rPr>
                        <a:t>12</a:t>
                      </a:r>
                    </a:p>
                  </a:txBody>
                  <a:tcPr marL="68580" marR="68580" marT="0" marB="0" anchor="ctr">
                    <a:lnL w="38100" cap="flat" cmpd="sng" algn="ctr">
                      <a:solidFill>
                        <a:schemeClr val="bg1"/>
                      </a:solidFill>
                      <a:prstDash val="solid"/>
                      <a:round/>
                      <a:headEnd type="none" w="med" len="med"/>
                      <a:tailEnd type="none" w="med" len="med"/>
                    </a:lnL>
                    <a:lnR>
                      <a:noFill/>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extLst>
                  <a:ext uri="{0D108BD9-81ED-4DB2-BD59-A6C34878D82A}">
                    <a16:rowId xmlns:a16="http://schemas.microsoft.com/office/drawing/2014/main" val="403315180"/>
                  </a:ext>
                </a:extLst>
              </a:tr>
              <a:tr h="306000">
                <a:tc>
                  <a:txBody>
                    <a:bodyPr/>
                    <a:lstStyle/>
                    <a:p>
                      <a:pPr marL="0" marR="0" indent="0" algn="l" defTabSz="914400" rtl="0" eaLnBrk="1" fontAlgn="auto" latinLnBrk="0" hangingPunct="1">
                        <a:lnSpc>
                          <a:spcPct val="100000"/>
                        </a:lnSpc>
                        <a:spcBef>
                          <a:spcPts val="200"/>
                        </a:spcBef>
                        <a:spcAft>
                          <a:spcPts val="0"/>
                        </a:spcAft>
                        <a:buClrTx/>
                        <a:buSzTx/>
                        <a:buFontTx/>
                        <a:buNone/>
                        <a:tabLst/>
                        <a:defRPr/>
                      </a:pPr>
                      <a:r>
                        <a:rPr lang="de-DE" sz="800" dirty="0">
                          <a:effectLst/>
                          <a:latin typeface="Arial"/>
                          <a:ea typeface="Times New Roman"/>
                          <a:cs typeface="Arial"/>
                        </a:rPr>
                        <a:t>9</a:t>
                      </a:r>
                      <a:endParaRPr lang="de-DE" sz="800" dirty="0">
                        <a:effectLst/>
                        <a:latin typeface="Arial"/>
                        <a:ea typeface="Times New Roman"/>
                        <a:cs typeface="Times New Roman"/>
                      </a:endParaRPr>
                    </a:p>
                  </a:txBody>
                  <a:tcPr marL="68580" marR="68580" marT="0" marB="0" anchor="ctr">
                    <a:lnL>
                      <a:noFill/>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spcBef>
                          <a:spcPts val="200"/>
                        </a:spcBef>
                        <a:spcAft>
                          <a:spcPts val="0"/>
                        </a:spcAft>
                      </a:pPr>
                      <a:r>
                        <a:rPr lang="de-DE" sz="800" dirty="0" err="1">
                          <a:effectLst/>
                          <a:latin typeface="Arial"/>
                          <a:ea typeface="Times New Roman"/>
                          <a:cs typeface="Arial"/>
                        </a:rPr>
                        <a:t>Immunhistochemische Bestimmung der MMR-Proteine</a:t>
                      </a:r>
                      <a:endParaRPr lang="de-DE" sz="800" dirty="0">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Times New Roman"/>
                        </a:rPr>
                        <a:t>100,00%</a:t>
                      </a:r>
                      <a:endParaRPr lang="de-DE" sz="800" dirty="0">
                        <a:solidFill>
                          <a:schemeClr val="tx1"/>
                        </a:solidFill>
                        <a:effectLst/>
                        <a:latin typeface="Arial" panose="020B0604020202020204" pitchFamily="34" charset="0"/>
                        <a:ea typeface="Times New Roman"/>
                        <a:cs typeface="Arial" panose="020B0604020202020204" pitchFamily="34" charset="0"/>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Times New Roman"/>
                        </a:rPr>
                        <a:t>100,00%</a:t>
                      </a:r>
                      <a:endParaRPr lang="de-DE" sz="800" dirty="0">
                        <a:solidFill>
                          <a:schemeClr val="tx1"/>
                        </a:solidFill>
                        <a:effectLst/>
                        <a:latin typeface="Arial" panose="020B0604020202020204" pitchFamily="34" charset="0"/>
                        <a:ea typeface="Times New Roman"/>
                        <a:cs typeface="Arial" panose="020B0604020202020204" pitchFamily="34" charset="0"/>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panose="020B0604020202020204" pitchFamily="34" charset="0"/>
                          <a:ea typeface="Times New Roman"/>
                          <a:cs typeface="Arial" panose="020B0604020202020204" pitchFamily="34" charset="0"/>
                        </a:rPr>
                        <a:t>100,00%</a:t>
                      </a: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panose="020B0604020202020204" pitchFamily="34" charset="0"/>
                          <a:ea typeface="Times New Roman"/>
                          <a:cs typeface="Arial" panose="020B0604020202020204" pitchFamily="34" charset="0"/>
                        </a:rPr>
                        <a:t>100,00%</a:t>
                      </a: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Arial"/>
                        </a:rPr>
                        <a:t>100,00%</a:t>
                      </a:r>
                      <a:endParaRPr lang="de-DE" sz="9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Arial"/>
                        </a:rPr>
                        <a:t>75,00%</a:t>
                      </a:r>
                      <a:endParaRPr lang="de-DE" sz="9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Arial"/>
                        </a:rPr>
                        <a:t>83,33%</a:t>
                      </a:r>
                      <a:endParaRPr lang="de-DE" sz="9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Times New Roman"/>
                        </a:rPr>
                        <a:t>100,00%</a:t>
                      </a: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marL="0" marR="0" indent="0" algn="ctr" defTabSz="914400" rtl="0" eaLnBrk="1" fontAlgn="auto" latinLnBrk="0" hangingPunct="1">
                        <a:lnSpc>
                          <a:spcPct val="100000"/>
                        </a:lnSpc>
                        <a:spcBef>
                          <a:spcPts val="200"/>
                        </a:spcBef>
                        <a:spcAft>
                          <a:spcPts val="200"/>
                        </a:spcAft>
                        <a:buClrTx/>
                        <a:buSzTx/>
                        <a:buFontTx/>
                        <a:buNone/>
                        <a:tabLst/>
                        <a:defRPr/>
                      </a:pPr>
                      <a:r>
                        <a:rPr lang="de-DE" sz="800" dirty="0">
                          <a:solidFill>
                            <a:schemeClr val="tx1"/>
                          </a:solidFill>
                          <a:effectLst/>
                          <a:latin typeface="Arial"/>
                          <a:ea typeface="Times New Roman"/>
                          <a:cs typeface="Arial"/>
                        </a:rPr>
                        <a:t>6</a:t>
                      </a:r>
                      <a:endParaRPr lang="de-DE" sz="900" dirty="0">
                        <a:solidFill>
                          <a:schemeClr val="tx1"/>
                        </a:solidFill>
                        <a:effectLst/>
                        <a:latin typeface="Arial"/>
                        <a:ea typeface="Times New Roman"/>
                        <a:cs typeface="Times New Roman"/>
                      </a:endParaRPr>
                    </a:p>
                  </a:txBody>
                  <a:tcPr marL="36000" marR="3600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marL="0" marR="0" indent="0" algn="ctr" defTabSz="914400" rtl="0" eaLnBrk="1" fontAlgn="auto" latinLnBrk="0" hangingPunct="1">
                        <a:lnSpc>
                          <a:spcPct val="100000"/>
                        </a:lnSpc>
                        <a:spcBef>
                          <a:spcPts val="200"/>
                        </a:spcBef>
                        <a:spcAft>
                          <a:spcPts val="200"/>
                        </a:spcAft>
                        <a:buClrTx/>
                        <a:buSzTx/>
                        <a:buFontTx/>
                        <a:buNone/>
                        <a:tabLst/>
                        <a:defRPr/>
                      </a:pPr>
                      <a:r>
                        <a:rPr lang="de-DE" sz="800" dirty="0">
                          <a:solidFill>
                            <a:schemeClr val="tx1"/>
                          </a:solidFill>
                          <a:effectLst/>
                          <a:latin typeface="Arial"/>
                          <a:ea typeface="Times New Roman"/>
                          <a:cs typeface="Arial"/>
                        </a:rPr>
                        <a:t>3</a:t>
                      </a:r>
                      <a:endParaRPr lang="de-DE" sz="900" dirty="0">
                        <a:solidFill>
                          <a:schemeClr val="tx1"/>
                        </a:solidFill>
                        <a:effectLst/>
                        <a:latin typeface="Arial"/>
                        <a:ea typeface="Times New Roman"/>
                        <a:cs typeface="Times New Roman"/>
                      </a:endParaRPr>
                    </a:p>
                  </a:txBody>
                  <a:tcPr marL="36000" marR="3600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Arial"/>
                        </a:rPr>
                        <a:t>3</a:t>
                      </a:r>
                      <a:endParaRPr lang="de-DE" sz="9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Times New Roman"/>
                        </a:rPr>
                        <a:t>6</a:t>
                      </a: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marL="0" marR="0" indent="0" algn="ctr" defTabSz="914400" rtl="0" eaLnBrk="1" fontAlgn="auto" latinLnBrk="0" hangingPunct="1">
                        <a:lnSpc>
                          <a:spcPct val="100000"/>
                        </a:lnSpc>
                        <a:spcBef>
                          <a:spcPts val="200"/>
                        </a:spcBef>
                        <a:spcAft>
                          <a:spcPts val="200"/>
                        </a:spcAft>
                        <a:buClrTx/>
                        <a:buSzTx/>
                        <a:buFontTx/>
                        <a:buNone/>
                        <a:tabLst/>
                        <a:defRPr/>
                      </a:pPr>
                      <a:r>
                        <a:rPr lang="de-DE" sz="800" dirty="0" err="1">
                          <a:solidFill>
                            <a:schemeClr val="tx1"/>
                          </a:solidFill>
                          <a:effectLst/>
                          <a:latin typeface="Arial"/>
                          <a:ea typeface="Times New Roman"/>
                          <a:cs typeface="Arial"/>
                        </a:rPr>
                        <a:t>1</a:t>
                      </a:r>
                      <a:endParaRPr lang="de-DE" sz="9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Arial"/>
                        </a:rPr>
                        <a:t>6</a:t>
                      </a:r>
                      <a:endParaRPr lang="de-DE" sz="9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Arial"/>
                        </a:rPr>
                        <a:t>3</a:t>
                      </a:r>
                      <a:endParaRPr lang="de-DE" sz="9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Arial"/>
                        </a:rPr>
                        <a:t>3</a:t>
                      </a:r>
                      <a:endParaRPr lang="de-DE" sz="9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Times New Roman"/>
                        </a:rPr>
                        <a:t>6</a:t>
                      </a:r>
                    </a:p>
                  </a:txBody>
                  <a:tcPr marL="68580" marR="68580" marT="0" marB="0" anchor="ctr">
                    <a:lnL w="38100" cap="flat" cmpd="sng" algn="ctr">
                      <a:solidFill>
                        <a:schemeClr val="bg1"/>
                      </a:solidFill>
                      <a:prstDash val="solid"/>
                      <a:round/>
                      <a:headEnd type="none" w="med" len="med"/>
                      <a:tailEnd type="none" w="med" len="med"/>
                    </a:lnL>
                    <a:lnR>
                      <a:noFill/>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extLst>
                  <a:ext uri="{0D108BD9-81ED-4DB2-BD59-A6C34878D82A}">
                    <a16:rowId xmlns:a16="http://schemas.microsoft.com/office/drawing/2014/main" val="2587951565"/>
                  </a:ext>
                </a:extLst>
              </a:tr>
              <a:tr h="360000">
                <a:tc>
                  <a:txBody>
                    <a:bodyPr/>
                    <a:lstStyle/>
                    <a:p>
                      <a:pPr algn="ctr">
                        <a:spcBef>
                          <a:spcPts val="200"/>
                        </a:spcBef>
                        <a:spcAft>
                          <a:spcPts val="200"/>
                        </a:spcAft>
                      </a:pPr>
                      <a:r>
                        <a:rPr lang="de-DE" sz="800" dirty="0">
                          <a:effectLst/>
                          <a:latin typeface="Arial" panose="020B0604020202020204" pitchFamily="34" charset="0"/>
                          <a:ea typeface="Times New Roman"/>
                          <a:cs typeface="Arial" panose="020B0604020202020204" pitchFamily="34" charset="0"/>
                        </a:rPr>
                        <a:t> </a:t>
                      </a:r>
                    </a:p>
                  </a:txBody>
                  <a:tcPr marL="68580" marR="68580" marT="0" marB="0">
                    <a:lnL>
                      <a:noFill/>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8C57F"/>
                    </a:solidFill>
                  </a:tcPr>
                </a:tc>
                <a:tc>
                  <a:txBody>
                    <a:bodyPr/>
                    <a:lstStyle/>
                    <a:p>
                      <a:pPr>
                        <a:spcAft>
                          <a:spcPts val="0"/>
                        </a:spcAft>
                      </a:pPr>
                      <a:r>
                        <a:rPr lang="de-DE" sz="800" b="1" dirty="0">
                          <a:effectLst/>
                          <a:latin typeface="Arial" panose="020B0604020202020204" pitchFamily="34" charset="0"/>
                          <a:ea typeface="Times New Roman"/>
                          <a:cs typeface="Arial" panose="020B0604020202020204" pitchFamily="34" charset="0"/>
                        </a:rPr>
                        <a:t>Summe</a:t>
                      </a:r>
                      <a:endParaRPr lang="de-DE" sz="800" dirty="0">
                        <a:effectLst/>
                        <a:latin typeface="Arial" panose="020B0604020202020204" pitchFamily="34" charset="0"/>
                        <a:ea typeface="Times New Roman"/>
                        <a:cs typeface="Arial" panose="020B0604020202020204" pitchFamily="34" charset="0"/>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8C57F"/>
                    </a:solidFill>
                  </a:tcPr>
                </a:tc>
                <a:tc>
                  <a:txBody>
                    <a:bodyPr/>
                    <a:lstStyle/>
                    <a:p>
                      <a:pPr algn="ctr">
                        <a:spcBef>
                          <a:spcPts val="200"/>
                        </a:spcBef>
                        <a:spcAft>
                          <a:spcPts val="200"/>
                        </a:spcAft>
                      </a:pPr>
                      <a:r>
                        <a:rPr lang="de-DE" sz="800" dirty="0">
                          <a:effectLst/>
                          <a:latin typeface="Arial" panose="020B0604020202020204" pitchFamily="34" charset="0"/>
                          <a:ea typeface="Times New Roman"/>
                          <a:cs typeface="Arial" panose="020B0604020202020204" pitchFamily="34" charset="0"/>
                        </a:rPr>
                        <a:t> </a:t>
                      </a: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8C57F"/>
                    </a:solidFill>
                  </a:tcPr>
                </a:tc>
                <a:tc>
                  <a:txBody>
                    <a:bodyPr/>
                    <a:lstStyle/>
                    <a:p>
                      <a:pPr algn="ctr">
                        <a:spcBef>
                          <a:spcPts val="200"/>
                        </a:spcBef>
                        <a:spcAft>
                          <a:spcPts val="200"/>
                        </a:spcAft>
                      </a:pPr>
                      <a:endParaRPr lang="de-DE" sz="800" dirty="0">
                        <a:effectLst/>
                        <a:latin typeface="Arial" panose="020B0604020202020204" pitchFamily="34" charset="0"/>
                        <a:ea typeface="Times New Roman"/>
                        <a:cs typeface="Arial" panose="020B0604020202020204" pitchFamily="34" charset="0"/>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8C57F"/>
                    </a:solidFill>
                  </a:tcPr>
                </a:tc>
                <a:tc>
                  <a:txBody>
                    <a:bodyPr/>
                    <a:lstStyle/>
                    <a:p>
                      <a:pPr algn="ctr">
                        <a:spcBef>
                          <a:spcPts val="200"/>
                        </a:spcBef>
                        <a:spcAft>
                          <a:spcPts val="200"/>
                        </a:spcAft>
                      </a:pPr>
                      <a:endParaRPr lang="de-DE" sz="800" dirty="0">
                        <a:effectLst/>
                        <a:latin typeface="Arial" panose="020B0604020202020204" pitchFamily="34" charset="0"/>
                        <a:ea typeface="Times New Roman"/>
                        <a:cs typeface="Arial" panose="020B0604020202020204" pitchFamily="34" charset="0"/>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8C57F"/>
                    </a:solidFill>
                  </a:tcPr>
                </a:tc>
                <a:tc>
                  <a:txBody>
                    <a:bodyPr/>
                    <a:lstStyle/>
                    <a:p>
                      <a:pPr algn="ctr">
                        <a:spcBef>
                          <a:spcPts val="200"/>
                        </a:spcBef>
                        <a:spcAft>
                          <a:spcPts val="200"/>
                        </a:spcAft>
                      </a:pPr>
                      <a:endParaRPr lang="de-DE" sz="800" dirty="0">
                        <a:effectLst/>
                        <a:latin typeface="Arial" panose="020B0604020202020204" pitchFamily="34" charset="0"/>
                        <a:ea typeface="Times New Roman"/>
                        <a:cs typeface="Arial" panose="020B0604020202020204" pitchFamily="34" charset="0"/>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8C57F"/>
                    </a:solidFill>
                  </a:tcPr>
                </a:tc>
                <a:tc>
                  <a:txBody>
                    <a:bodyPr/>
                    <a:lstStyle/>
                    <a:p>
                      <a:pPr algn="ctr">
                        <a:spcBef>
                          <a:spcPts val="200"/>
                        </a:spcBef>
                        <a:spcAft>
                          <a:spcPts val="200"/>
                        </a:spcAft>
                      </a:pPr>
                      <a:r>
                        <a:rPr lang="de-DE" sz="800" dirty="0">
                          <a:effectLst/>
                          <a:latin typeface="Arial" panose="020B0604020202020204" pitchFamily="34" charset="0"/>
                          <a:ea typeface="Times New Roman"/>
                          <a:cs typeface="Arial" panose="020B0604020202020204" pitchFamily="34" charset="0"/>
                        </a:rPr>
                        <a:t> </a:t>
                      </a: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8C57F"/>
                    </a:solidFill>
                  </a:tcPr>
                </a:tc>
                <a:tc>
                  <a:txBody>
                    <a:bodyPr/>
                    <a:lstStyle/>
                    <a:p>
                      <a:pPr algn="ctr">
                        <a:spcBef>
                          <a:spcPts val="200"/>
                        </a:spcBef>
                        <a:spcAft>
                          <a:spcPts val="200"/>
                        </a:spcAft>
                      </a:pPr>
                      <a:endParaRPr lang="de-DE" sz="800" dirty="0">
                        <a:effectLst/>
                        <a:latin typeface="Arial" panose="020B0604020202020204" pitchFamily="34" charset="0"/>
                        <a:ea typeface="Times New Roman"/>
                        <a:cs typeface="Arial" panose="020B0604020202020204" pitchFamily="34" charset="0"/>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8C57F"/>
                    </a:solidFill>
                  </a:tcPr>
                </a:tc>
                <a:tc>
                  <a:txBody>
                    <a:bodyPr/>
                    <a:lstStyle/>
                    <a:p>
                      <a:pPr algn="ctr">
                        <a:spcBef>
                          <a:spcPts val="200"/>
                        </a:spcBef>
                        <a:spcAft>
                          <a:spcPts val="200"/>
                        </a:spcAft>
                      </a:pPr>
                      <a:endParaRPr lang="de-DE" sz="800" dirty="0">
                        <a:effectLst/>
                        <a:latin typeface="Arial" panose="020B0604020202020204" pitchFamily="34" charset="0"/>
                        <a:ea typeface="Times New Roman"/>
                        <a:cs typeface="Arial" panose="020B0604020202020204" pitchFamily="34" charset="0"/>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8C57F"/>
                    </a:solidFill>
                  </a:tcPr>
                </a:tc>
                <a:tc>
                  <a:txBody>
                    <a:bodyPr/>
                    <a:lstStyle/>
                    <a:p>
                      <a:pPr algn="ctr">
                        <a:spcBef>
                          <a:spcPts val="200"/>
                        </a:spcBef>
                        <a:spcAft>
                          <a:spcPts val="200"/>
                        </a:spcAft>
                      </a:pPr>
                      <a:endParaRPr lang="de-DE" sz="800" dirty="0">
                        <a:effectLst/>
                        <a:latin typeface="Arial" panose="020B0604020202020204" pitchFamily="34" charset="0"/>
                        <a:ea typeface="Times New Roman"/>
                        <a:cs typeface="Arial" panose="020B0604020202020204" pitchFamily="34" charset="0"/>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8C57F"/>
                    </a:solidFill>
                  </a:tcPr>
                </a:tc>
                <a:tc>
                  <a:txBody>
                    <a:bodyPr/>
                    <a:lstStyle/>
                    <a:p>
                      <a:pPr algn="ctr">
                        <a:spcBef>
                          <a:spcPts val="200"/>
                        </a:spcBef>
                        <a:spcAft>
                          <a:spcPts val="200"/>
                        </a:spcAft>
                      </a:pPr>
                      <a:r>
                        <a:rPr lang="de-DE" sz="800" dirty="0">
                          <a:effectLst/>
                          <a:latin typeface="Arial" panose="020B0604020202020204" pitchFamily="34" charset="0"/>
                          <a:ea typeface="Times New Roman"/>
                          <a:cs typeface="Arial" panose="020B0604020202020204" pitchFamily="34" charset="0"/>
                        </a:rPr>
                        <a:t> </a:t>
                      </a: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8C57F"/>
                    </a:solidFill>
                  </a:tcPr>
                </a:tc>
                <a:tc>
                  <a:txBody>
                    <a:bodyPr/>
                    <a:lstStyle/>
                    <a:p>
                      <a:pPr algn="ctr">
                        <a:spcBef>
                          <a:spcPts val="200"/>
                        </a:spcBef>
                        <a:spcAft>
                          <a:spcPts val="200"/>
                        </a:spcAft>
                      </a:pPr>
                      <a:endParaRPr lang="de-DE" sz="800" dirty="0">
                        <a:effectLst/>
                        <a:latin typeface="Arial" panose="020B0604020202020204" pitchFamily="34" charset="0"/>
                        <a:ea typeface="Times New Roman"/>
                        <a:cs typeface="Arial" panose="020B0604020202020204" pitchFamily="34" charset="0"/>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8C57F"/>
                    </a:solidFill>
                  </a:tcPr>
                </a:tc>
                <a:tc>
                  <a:txBody>
                    <a:bodyPr/>
                    <a:lstStyle/>
                    <a:p>
                      <a:pPr algn="ctr">
                        <a:spcBef>
                          <a:spcPts val="200"/>
                        </a:spcBef>
                        <a:spcAft>
                          <a:spcPts val="200"/>
                        </a:spcAft>
                      </a:pPr>
                      <a:endParaRPr lang="de-DE" sz="800" dirty="0">
                        <a:effectLst/>
                        <a:latin typeface="Arial" panose="020B0604020202020204" pitchFamily="34" charset="0"/>
                        <a:ea typeface="Times New Roman"/>
                        <a:cs typeface="Arial" panose="020B0604020202020204" pitchFamily="34" charset="0"/>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8C57F"/>
                    </a:solidFill>
                  </a:tcPr>
                </a:tc>
                <a:tc>
                  <a:txBody>
                    <a:bodyPr/>
                    <a:lstStyle/>
                    <a:p>
                      <a:pPr algn="ctr">
                        <a:spcBef>
                          <a:spcPts val="200"/>
                        </a:spcBef>
                        <a:spcAft>
                          <a:spcPts val="200"/>
                        </a:spcAft>
                      </a:pPr>
                      <a:endParaRPr lang="de-DE" sz="800" dirty="0">
                        <a:effectLst/>
                        <a:latin typeface="Arial" panose="020B0604020202020204" pitchFamily="34" charset="0"/>
                        <a:ea typeface="Times New Roman"/>
                        <a:cs typeface="Arial" panose="020B0604020202020204" pitchFamily="34" charset="0"/>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8C57F"/>
                    </a:solidFill>
                  </a:tcPr>
                </a:tc>
                <a:tc>
                  <a:txBody>
                    <a:bodyPr/>
                    <a:lstStyle/>
                    <a:p>
                      <a:pPr algn="ctr">
                        <a:spcBef>
                          <a:spcPts val="200"/>
                        </a:spcBef>
                        <a:spcAft>
                          <a:spcPts val="200"/>
                        </a:spcAft>
                      </a:pPr>
                      <a:r>
                        <a:rPr lang="de-DE" sz="800" dirty="0">
                          <a:effectLst/>
                          <a:latin typeface="Arial" panose="020B0604020202020204" pitchFamily="34" charset="0"/>
                          <a:ea typeface="Times New Roman"/>
                          <a:cs typeface="Arial" panose="020B0604020202020204" pitchFamily="34" charset="0"/>
                        </a:rPr>
                        <a:t> </a:t>
                      </a: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8C57F"/>
                    </a:solidFill>
                  </a:tcPr>
                </a:tc>
                <a:tc>
                  <a:txBody>
                    <a:bodyPr/>
                    <a:lstStyle/>
                    <a:p>
                      <a:pPr algn="ctr">
                        <a:spcBef>
                          <a:spcPts val="200"/>
                        </a:spcBef>
                        <a:spcAft>
                          <a:spcPts val="200"/>
                        </a:spcAft>
                      </a:pPr>
                      <a:r>
                        <a:rPr lang="de-DE" sz="800" b="1" dirty="0">
                          <a:solidFill>
                            <a:srgbClr val="FFFFFF"/>
                          </a:solidFill>
                          <a:effectLst/>
                          <a:latin typeface="Arial"/>
                          <a:ea typeface="Times New Roman"/>
                          <a:cs typeface="Arial"/>
                        </a:rPr>
                        <a:t>54</a:t>
                      </a:r>
                      <a:endParaRPr lang="de-DE" sz="800" dirty="0">
                        <a:effectLst/>
                        <a:latin typeface="Arial"/>
                        <a:ea typeface="Times New Roman"/>
                        <a:cs typeface="Times New Roman"/>
                      </a:endParaRPr>
                    </a:p>
                  </a:txBody>
                  <a:tcPr marL="36000" marR="3600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9121C"/>
                    </a:solidFill>
                  </a:tcPr>
                </a:tc>
                <a:tc>
                  <a:txBody>
                    <a:bodyPr/>
                    <a:lstStyle/>
                    <a:p>
                      <a:pPr algn="ctr">
                        <a:spcBef>
                          <a:spcPts val="200"/>
                        </a:spcBef>
                        <a:spcAft>
                          <a:spcPts val="200"/>
                        </a:spcAft>
                      </a:pPr>
                      <a:r>
                        <a:rPr lang="de-DE" sz="800" b="1" dirty="0">
                          <a:solidFill>
                            <a:srgbClr val="FFFFFF"/>
                          </a:solidFill>
                          <a:effectLst/>
                          <a:latin typeface="Arial"/>
                          <a:ea typeface="Times New Roman"/>
                          <a:cs typeface="Arial"/>
                        </a:rPr>
                        <a:t>51</a:t>
                      </a:r>
                      <a:endParaRPr lang="de-DE" sz="800" dirty="0">
                        <a:effectLst/>
                        <a:latin typeface="Arial"/>
                        <a:ea typeface="Times New Roman"/>
                        <a:cs typeface="Times New Roman"/>
                      </a:endParaRPr>
                    </a:p>
                  </a:txBody>
                  <a:tcPr marL="36000" marR="3600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9121C"/>
                    </a:solidFill>
                  </a:tcPr>
                </a:tc>
                <a:tc>
                  <a:txBody>
                    <a:bodyPr/>
                    <a:lstStyle/>
                    <a:p>
                      <a:pPr algn="ctr">
                        <a:spcBef>
                          <a:spcPts val="200"/>
                        </a:spcBef>
                        <a:spcAft>
                          <a:spcPts val="200"/>
                        </a:spcAft>
                      </a:pPr>
                      <a:r>
                        <a:rPr lang="de-DE" sz="800" b="1" dirty="0">
                          <a:solidFill>
                            <a:srgbClr val="FFFFFF"/>
                          </a:solidFill>
                          <a:effectLst/>
                          <a:latin typeface="Arial"/>
                          <a:ea typeface="Times New Roman"/>
                          <a:cs typeface="Arial"/>
                        </a:rPr>
                        <a:t>45</a:t>
                      </a:r>
                      <a:endParaRPr lang="de-DE" sz="800" dirty="0">
                        <a:effectLst/>
                        <a:latin typeface="Arial"/>
                        <a:ea typeface="Times New Roman"/>
                        <a:cs typeface="Times New Roman"/>
                      </a:endParaRPr>
                    </a:p>
                  </a:txBody>
                  <a:tcPr marL="36000" marR="3600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9121C"/>
                    </a:solidFill>
                  </a:tcPr>
                </a:tc>
                <a:tc>
                  <a:txBody>
                    <a:bodyPr/>
                    <a:lstStyle/>
                    <a:p>
                      <a:pPr algn="ctr">
                        <a:spcBef>
                          <a:spcPts val="200"/>
                        </a:spcBef>
                        <a:spcAft>
                          <a:spcPts val="200"/>
                        </a:spcAft>
                      </a:pPr>
                      <a:r>
                        <a:rPr lang="de-DE" sz="800" b="1" dirty="0">
                          <a:solidFill>
                            <a:schemeClr val="bg1"/>
                          </a:solidFill>
                          <a:effectLst/>
                          <a:latin typeface="Arial"/>
                          <a:ea typeface="Times New Roman"/>
                          <a:cs typeface="Times New Roman"/>
                        </a:rPr>
                        <a:t>54</a:t>
                      </a:r>
                    </a:p>
                  </a:txBody>
                  <a:tcPr marL="36000" marR="36000" marT="0" marB="0" anchor="ctr">
                    <a:lnL w="38100" cap="flat" cmpd="sng" algn="ctr">
                      <a:solidFill>
                        <a:schemeClr val="bg1"/>
                      </a:solidFill>
                      <a:prstDash val="solid"/>
                      <a:round/>
                      <a:headEnd type="none" w="med" len="med"/>
                      <a:tailEnd type="none" w="med" len="med"/>
                    </a:lnL>
                    <a:lnR>
                      <a:noFill/>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9121C"/>
                    </a:solidFill>
                  </a:tcPr>
                </a:tc>
                <a:extLst>
                  <a:ext uri="{0D108BD9-81ED-4DB2-BD59-A6C34878D82A}">
                    <a16:rowId xmlns:a16="http://schemas.microsoft.com/office/drawing/2014/main" val="10004"/>
                  </a:ext>
                </a:extLst>
              </a:tr>
            </a:tbl>
          </a:graphicData>
        </a:graphic>
      </p:graphicFrame>
      <p:sp>
        <p:nvSpPr>
          <p:cNvPr id="17" name="Textfeld 16"/>
          <p:cNvSpPr txBox="1"/>
          <p:nvPr/>
        </p:nvSpPr>
        <p:spPr>
          <a:xfrm>
            <a:off x="201600" y="4644425"/>
            <a:ext cx="9503928" cy="338554"/>
          </a:xfrm>
          <a:prstGeom prst="rect">
            <a:avLst/>
          </a:prstGeom>
          <a:noFill/>
        </p:spPr>
        <p:txBody>
          <a:bodyPr wrap="square" rtlCol="0">
            <a:spAutoFit/>
          </a:bodyPr>
          <a:lstStyle/>
          <a:p>
            <a:r>
              <a:rPr lang="de-DE" sz="800" dirty="0">
                <a:latin typeface="Arial" pitchFamily="34" charset="0"/>
                <a:cs typeface="Arial" pitchFamily="34" charset="0"/>
              </a:rPr>
              <a:t>Erläuterungen zu den Berechnungsalgorithmen siehe Folien 6 und 7.</a:t>
            </a:r>
          </a:p>
          <a:p>
            <a:r>
              <a:rPr lang="de-DE" sz="800" dirty="0">
                <a:latin typeface="Arial" pitchFamily="34" charset="0"/>
                <a:cs typeface="Arial" pitchFamily="34" charset="0"/>
              </a:rPr>
              <a:t>Ausnahmen Kennzahl 2b und Kennzahl 9: Wenn Kennzahlenwert 0/0 = </a:t>
            </a:r>
            <a:r>
              <a:rPr lang="de-DE" sz="800" dirty="0" err="1">
                <a:latin typeface="Arial" pitchFamily="34" charset="0"/>
                <a:cs typeface="Arial" pitchFamily="34" charset="0"/>
              </a:rPr>
              <a:t>n.d</a:t>
            </a:r>
            <a:r>
              <a:rPr lang="de-DE" sz="800" dirty="0">
                <a:latin typeface="Arial" pitchFamily="34" charset="0"/>
                <a:cs typeface="Arial" pitchFamily="34" charset="0"/>
              </a:rPr>
              <a:t>. = nicht definiert, dann werden 6 Punkte vergeben.</a:t>
            </a:r>
          </a:p>
        </p:txBody>
      </p:sp>
      <p:sp>
        <p:nvSpPr>
          <p:cNvPr id="18" name="Fußzeilenplatzhalter 6"/>
          <p:cNvSpPr>
            <a:spLocks noGrp="1"/>
          </p:cNvSpPr>
          <p:nvPr>
            <p:ph type="ftr" sz="quarter" idx="11"/>
          </p:nvPr>
        </p:nvSpPr>
        <p:spPr>
          <a:xfrm>
            <a:off x="161925" y="6569076"/>
            <a:ext cx="5530850" cy="275768"/>
          </a:xfrm>
        </p:spPr>
        <p:txBody>
          <a:bodyPr/>
          <a:lstStyle/>
          <a:p>
            <a:pPr algn="l"/>
            <a:r>
              <a:rPr lang="en-US" sz="800" dirty="0" err="1">
                <a:solidFill>
                  <a:schemeClr val="tx1"/>
                </a:solidFill>
                <a:latin typeface="Arial" pitchFamily="34" charset="0"/>
                <a:cs typeface="Arial" pitchFamily="34" charset="0"/>
              </a:rPr>
              <a:t>Darmkrebszentrum der ALB FILS KLINIKEN</a:t>
            </a:r>
            <a:r>
              <a:rPr lang="en-US" sz="800" dirty="0">
                <a:solidFill>
                  <a:schemeClr val="tx1"/>
                </a:solidFill>
                <a:latin typeface="Arial" pitchFamily="34" charset="0"/>
                <a:cs typeface="Arial" pitchFamily="34" charset="0"/>
              </a:rPr>
              <a:t> (</a:t>
            </a:r>
            <a:r>
              <a:rPr lang="en-US" sz="800" dirty="0" err="1">
                <a:solidFill>
                  <a:schemeClr val="tx1"/>
                </a:solidFill>
                <a:latin typeface="Arial" pitchFamily="34" charset="0"/>
                <a:cs typeface="Arial" pitchFamily="34" charset="0"/>
              </a:rPr>
              <a:t>FAD-Z177 V</a:t>
            </a:r>
            <a:r>
              <a:rPr lang="en-US" sz="800" dirty="0">
                <a:solidFill>
                  <a:schemeClr val="tx1"/>
                </a:solidFill>
                <a:latin typeface="Arial" pitchFamily="34" charset="0"/>
                <a:cs typeface="Arial" pitchFamily="34" charset="0"/>
              </a:rPr>
              <a:t>)</a:t>
            </a:r>
          </a:p>
        </p:txBody>
      </p:sp>
      <p:sp>
        <p:nvSpPr>
          <p:cNvPr id="10" name="Title 1">
            <a:extLst>
              <a:ext uri="{FF2B5EF4-FFF2-40B4-BE49-F238E27FC236}">
                <a16:creationId xmlns:a16="http://schemas.microsoft.com/office/drawing/2014/main" id="{3702826C-1575-48D4-B4AB-48FDA7FF71EF}"/>
              </a:ext>
            </a:extLst>
          </p:cNvPr>
          <p:cNvSpPr txBox="1">
            <a:spLocks/>
          </p:cNvSpPr>
          <p:nvPr/>
        </p:nvSpPr>
        <p:spPr bwMode="auto">
          <a:xfrm>
            <a:off x="165100" y="228600"/>
            <a:ext cx="717821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itchFamily="34" charset="0"/>
                <a:cs typeface="Arial" pitchFamily="34" charset="0"/>
              </a:defRPr>
            </a:lvl1pPr>
            <a:lvl2pPr marL="742950" indent="-285750" eaLnBrk="0" hangingPunct="0">
              <a:defRPr>
                <a:solidFill>
                  <a:schemeClr val="tx1"/>
                </a:solidFill>
                <a:latin typeface="Calibri" pitchFamily="34" charset="0"/>
                <a:cs typeface="Arial" pitchFamily="34" charset="0"/>
              </a:defRPr>
            </a:lvl2pPr>
            <a:lvl3pPr marL="1143000" indent="-228600" eaLnBrk="0" hangingPunct="0">
              <a:defRPr>
                <a:solidFill>
                  <a:schemeClr val="tx1"/>
                </a:solidFill>
                <a:latin typeface="Calibri" pitchFamily="34" charset="0"/>
                <a:cs typeface="Arial" pitchFamily="34" charset="0"/>
              </a:defRPr>
            </a:lvl3pPr>
            <a:lvl4pPr marL="1600200" indent="-228600" eaLnBrk="0" hangingPunct="0">
              <a:defRPr>
                <a:solidFill>
                  <a:schemeClr val="tx1"/>
                </a:solidFill>
                <a:latin typeface="Calibri" pitchFamily="34" charset="0"/>
                <a:cs typeface="Arial" pitchFamily="34" charset="0"/>
              </a:defRPr>
            </a:lvl4pPr>
            <a:lvl5pPr marL="2057400" indent="-228600" eaLnBrk="0" hangingPunct="0">
              <a:defRPr>
                <a:solidFill>
                  <a:schemeClr val="tx1"/>
                </a:solidFill>
                <a:latin typeface="Calibri" pitchFamily="34" charset="0"/>
                <a:cs typeface="Arial" pitchFamily="34" charset="0"/>
              </a:defRPr>
            </a:lvl5pPr>
            <a:lvl6pPr marL="2514600" indent="-228600"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eaLnBrk="0" fontAlgn="base" hangingPunct="0">
              <a:spcBef>
                <a:spcPct val="0"/>
              </a:spcBef>
              <a:spcAft>
                <a:spcPct val="0"/>
              </a:spcAft>
              <a:defRPr>
                <a:solidFill>
                  <a:schemeClr val="tx1"/>
                </a:solidFill>
                <a:latin typeface="Calibri" pitchFamily="34" charset="0"/>
                <a:cs typeface="Arial" pitchFamily="34" charset="0"/>
              </a:defRPr>
            </a:lvl9pPr>
          </a:lstStyle>
          <a:p>
            <a:pPr eaLnBrk="1" hangingPunct="1"/>
            <a:r>
              <a:rPr lang="de-DE" sz="1200" dirty="0">
                <a:latin typeface="Arial" pitchFamily="34" charset="0"/>
              </a:rPr>
              <a:t>Jahresbericht Darm 2024 (Auditjahr 2023 / Kennzahlenjahr 2022)</a:t>
            </a:r>
            <a:endParaRPr lang="de-DE" sz="1200" kern="0" dirty="0">
              <a:solidFill>
                <a:srgbClr val="7F7F7F"/>
              </a:solidFill>
              <a:latin typeface="Arial" charset="0"/>
              <a:cs typeface="Arial" charset="0"/>
            </a:endParaRPr>
          </a:p>
        </p:txBody>
      </p:sp>
    </p:spTree>
    <p:extLst>
      <p:ext uri="{BB962C8B-B14F-4D97-AF65-F5344CB8AC3E}">
        <p14:creationId xmlns:p14="http://schemas.microsoft.com/office/powerpoint/2010/main" val="39506004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Gerade Verbindung 8"/>
          <p:cNvCxnSpPr/>
          <p:nvPr/>
        </p:nvCxnSpPr>
        <p:spPr>
          <a:xfrm>
            <a:off x="0" y="949656"/>
            <a:ext cx="9906000" cy="0"/>
          </a:xfrm>
          <a:prstGeom prst="line">
            <a:avLst/>
          </a:prstGeom>
          <a:ln w="38100">
            <a:solidFill>
              <a:srgbClr val="F4A329"/>
            </a:solidFill>
          </a:ln>
        </p:spPr>
        <p:style>
          <a:lnRef idx="1">
            <a:schemeClr val="accent1"/>
          </a:lnRef>
          <a:fillRef idx="0">
            <a:schemeClr val="accent1"/>
          </a:fillRef>
          <a:effectRef idx="0">
            <a:schemeClr val="accent1"/>
          </a:effectRef>
          <a:fontRef idx="minor">
            <a:schemeClr val="tx1"/>
          </a:fontRef>
        </p:style>
      </p:cxnSp>
      <p:sp>
        <p:nvSpPr>
          <p:cNvPr id="10" name="Textfeld 9"/>
          <p:cNvSpPr txBox="1"/>
          <p:nvPr/>
        </p:nvSpPr>
        <p:spPr>
          <a:xfrm>
            <a:off x="9487373" y="6629400"/>
            <a:ext cx="242374" cy="215444"/>
          </a:xfrm>
          <a:prstGeom prst="rect">
            <a:avLst/>
          </a:prstGeom>
          <a:noFill/>
        </p:spPr>
        <p:txBody>
          <a:bodyPr wrap="none" rtlCol="0">
            <a:spAutoFit/>
          </a:bodyPr>
          <a:lstStyle/>
          <a:p>
            <a:r>
              <a:rPr lang="de-DE" sz="800">
                <a:latin typeface="Arial" pitchFamily="34" charset="0"/>
                <a:cs typeface="Arial" pitchFamily="34" charset="0"/>
              </a:rPr>
              <a:t>4</a:t>
            </a:r>
            <a:endParaRPr lang="de-DE" sz="800" dirty="0">
              <a:latin typeface="Arial" pitchFamily="34" charset="0"/>
              <a:cs typeface="Arial" pitchFamily="34" charset="0"/>
            </a:endParaRPr>
          </a:p>
        </p:txBody>
      </p:sp>
      <p:sp>
        <p:nvSpPr>
          <p:cNvPr id="14" name="Textfeld 13"/>
          <p:cNvSpPr txBox="1"/>
          <p:nvPr/>
        </p:nvSpPr>
        <p:spPr>
          <a:xfrm>
            <a:off x="166654" y="951111"/>
            <a:ext cx="1857388" cy="461665"/>
          </a:xfrm>
          <a:prstGeom prst="rect">
            <a:avLst/>
          </a:prstGeom>
          <a:noFill/>
        </p:spPr>
        <p:txBody>
          <a:bodyPr wrap="square" rtlCol="0">
            <a:spAutoFit/>
          </a:bodyPr>
          <a:lstStyle/>
          <a:p>
            <a:r>
              <a:rPr lang="de-DE" sz="1200" b="1" dirty="0">
                <a:solidFill>
                  <a:srgbClr val="DE9534"/>
                </a:solidFill>
                <a:latin typeface="Arial" pitchFamily="34" charset="0"/>
                <a:cs typeface="Arial" pitchFamily="34" charset="0"/>
              </a:rPr>
              <a:t>Behandlungsqualität</a:t>
            </a:r>
          </a:p>
          <a:p>
            <a:endParaRPr lang="de-DE" sz="1200" b="1" dirty="0">
              <a:solidFill>
                <a:srgbClr val="00B250"/>
              </a:solidFill>
              <a:latin typeface="Arial" pitchFamily="34" charset="0"/>
              <a:cs typeface="Arial" pitchFamily="34" charset="0"/>
            </a:endParaRPr>
          </a:p>
        </p:txBody>
      </p:sp>
      <p:sp>
        <p:nvSpPr>
          <p:cNvPr id="15" name="Fußzeilenplatzhalter 6"/>
          <p:cNvSpPr>
            <a:spLocks noGrp="1"/>
          </p:cNvSpPr>
          <p:nvPr>
            <p:ph type="ftr" sz="quarter" idx="11"/>
          </p:nvPr>
        </p:nvSpPr>
        <p:spPr>
          <a:xfrm>
            <a:off x="161925" y="6569076"/>
            <a:ext cx="5530850" cy="275768"/>
          </a:xfrm>
        </p:spPr>
        <p:txBody>
          <a:bodyPr/>
          <a:lstStyle/>
          <a:p>
            <a:pPr algn="l"/>
            <a:r>
              <a:rPr lang="en-US" sz="800" dirty="0" err="1">
                <a:solidFill>
                  <a:schemeClr val="tx1"/>
                </a:solidFill>
                <a:latin typeface="Arial" pitchFamily="34" charset="0"/>
                <a:cs typeface="Arial" pitchFamily="34" charset="0"/>
              </a:rPr>
              <a:t>Darmkrebszentrum der ALB FILS KLINIKEN</a:t>
            </a:r>
            <a:r>
              <a:rPr lang="en-US" sz="800" dirty="0">
                <a:solidFill>
                  <a:schemeClr val="tx1"/>
                </a:solidFill>
                <a:latin typeface="Arial" pitchFamily="34" charset="0"/>
                <a:cs typeface="Arial" pitchFamily="34" charset="0"/>
              </a:rPr>
              <a:t> (</a:t>
            </a:r>
            <a:r>
              <a:rPr lang="en-US" sz="800" dirty="0" err="1">
                <a:solidFill>
                  <a:schemeClr val="tx1"/>
                </a:solidFill>
                <a:latin typeface="Arial" pitchFamily="34" charset="0"/>
                <a:cs typeface="Arial" pitchFamily="34" charset="0"/>
              </a:rPr>
              <a:t>FAD-Z177 V</a:t>
            </a:r>
            <a:r>
              <a:rPr lang="en-US" sz="800" dirty="0">
                <a:solidFill>
                  <a:schemeClr val="tx1"/>
                </a:solidFill>
                <a:latin typeface="Arial" pitchFamily="34" charset="0"/>
                <a:cs typeface="Arial" pitchFamily="34" charset="0"/>
              </a:rPr>
              <a:t>)</a:t>
            </a:r>
          </a:p>
        </p:txBody>
      </p:sp>
      <p:sp>
        <p:nvSpPr>
          <p:cNvPr id="11" name="Title 1"/>
          <p:cNvSpPr txBox="1">
            <a:spLocks/>
          </p:cNvSpPr>
          <p:nvPr/>
        </p:nvSpPr>
        <p:spPr>
          <a:xfrm>
            <a:off x="165100" y="554666"/>
            <a:ext cx="4427860" cy="381000"/>
          </a:xfrm>
          <a:prstGeom prst="rect">
            <a:avLst/>
          </a:prstGeom>
        </p:spPr>
        <p:txBody>
          <a:bodyPr vert="horz" lIns="91440" tIns="45720" rIns="91440" bIns="45720" rtlCol="0" anchor="ctr" anchorCtr="0">
            <a:normAutofit/>
          </a:bodyPr>
          <a:lstStyle/>
          <a:p>
            <a:r>
              <a:rPr lang="de-DE" sz="1400" b="1" dirty="0">
                <a:latin typeface="Arial" pitchFamily="34" charset="0"/>
                <a:cs typeface="Arial" pitchFamily="34" charset="0"/>
              </a:rPr>
              <a:t>Gesamtbewertung</a:t>
            </a:r>
          </a:p>
        </p:txBody>
      </p:sp>
      <p:graphicFrame>
        <p:nvGraphicFramePr>
          <p:cNvPr id="21" name="Tabelle 8"/>
          <p:cNvGraphicFramePr>
            <a:graphicFrameLocks noGrp="1"/>
          </p:cNvGraphicFramePr>
          <p:nvPr>
            <p:extLst>
              <p:ext uri="{D42A27DB-BD31-4B8C-83A1-F6EECF244321}">
                <p14:modId xmlns:p14="http://schemas.microsoft.com/office/powerpoint/2010/main" val="1877559635"/>
              </p:ext>
            </p:extLst>
          </p:nvPr>
        </p:nvGraphicFramePr>
        <p:xfrm>
          <a:off x="633600" y="4222800"/>
          <a:ext cx="3092400" cy="1724400"/>
        </p:xfrm>
        <a:graphic>
          <a:graphicData uri="http://schemas.openxmlformats.org/drawingml/2006/table">
            <a:tbl>
              <a:tblPr firstRow="1" firstCol="1" lastRow="1" lastCol="1" bandRow="1" bandCol="1"/>
              <a:tblGrid>
                <a:gridCol w="889200">
                  <a:extLst>
                    <a:ext uri="{9D8B030D-6E8A-4147-A177-3AD203B41FA5}">
                      <a16:colId xmlns:a16="http://schemas.microsoft.com/office/drawing/2014/main" val="20000"/>
                    </a:ext>
                  </a:extLst>
                </a:gridCol>
                <a:gridCol w="550800">
                  <a:extLst>
                    <a:ext uri="{9D8B030D-6E8A-4147-A177-3AD203B41FA5}">
                      <a16:colId xmlns:a16="http://schemas.microsoft.com/office/drawing/2014/main" val="20001"/>
                    </a:ext>
                  </a:extLst>
                </a:gridCol>
                <a:gridCol w="550800">
                  <a:extLst>
                    <a:ext uri="{9D8B030D-6E8A-4147-A177-3AD203B41FA5}">
                      <a16:colId xmlns:a16="http://schemas.microsoft.com/office/drawing/2014/main" val="20002"/>
                    </a:ext>
                  </a:extLst>
                </a:gridCol>
                <a:gridCol w="550800">
                  <a:extLst>
                    <a:ext uri="{9D8B030D-6E8A-4147-A177-3AD203B41FA5}">
                      <a16:colId xmlns:a16="http://schemas.microsoft.com/office/drawing/2014/main" val="20003"/>
                    </a:ext>
                  </a:extLst>
                </a:gridCol>
                <a:gridCol w="550800">
                  <a:extLst>
                    <a:ext uri="{9D8B030D-6E8A-4147-A177-3AD203B41FA5}">
                      <a16:colId xmlns:a16="http://schemas.microsoft.com/office/drawing/2014/main" val="20004"/>
                    </a:ext>
                  </a:extLst>
                </a:gridCol>
              </a:tblGrid>
              <a:tr h="360000">
                <a:tc rowSpan="2">
                  <a:txBody>
                    <a:bodyPr/>
                    <a:lstStyle/>
                    <a:p>
                      <a:pPr marL="0" marR="0" indent="0" algn="l" defTabSz="914400" rtl="0" eaLnBrk="1" fontAlgn="auto" latinLnBrk="0" hangingPunct="1">
                        <a:lnSpc>
                          <a:spcPts val="1200"/>
                        </a:lnSpc>
                        <a:spcBef>
                          <a:spcPts val="0"/>
                        </a:spcBef>
                        <a:spcAft>
                          <a:spcPts val="0"/>
                        </a:spcAft>
                        <a:buClrTx/>
                        <a:buSzTx/>
                        <a:buFontTx/>
                        <a:buNone/>
                        <a:tabLst/>
                        <a:defRPr/>
                      </a:pPr>
                      <a:r>
                        <a:rPr lang="de-DE" sz="800" b="1" dirty="0">
                          <a:effectLst/>
                          <a:latin typeface="Arial"/>
                          <a:ea typeface="Times New Roman"/>
                          <a:cs typeface="Arial"/>
                        </a:rPr>
                        <a:t>Behandlungs-qualität</a:t>
                      </a:r>
                    </a:p>
                    <a:p>
                      <a:pPr marL="0" marR="0" indent="0" algn="l" defTabSz="914400" rtl="0" eaLnBrk="1" fontAlgn="auto" latinLnBrk="0" hangingPunct="1">
                        <a:lnSpc>
                          <a:spcPts val="1200"/>
                        </a:lnSpc>
                        <a:spcBef>
                          <a:spcPts val="0"/>
                        </a:spcBef>
                        <a:spcAft>
                          <a:spcPts val="0"/>
                        </a:spcAft>
                        <a:buClrTx/>
                        <a:buSzTx/>
                        <a:buFontTx/>
                        <a:buNone/>
                        <a:tabLst/>
                        <a:defRPr/>
                      </a:pPr>
                      <a:r>
                        <a:rPr lang="de-DE" sz="800" b="1" dirty="0">
                          <a:effectLst/>
                          <a:latin typeface="Arial"/>
                          <a:ea typeface="Times New Roman"/>
                          <a:cs typeface="Arial"/>
                        </a:rPr>
                        <a:t>Standort-</a:t>
                      </a:r>
                    </a:p>
                    <a:p>
                      <a:pPr marL="0" marR="0" indent="0" algn="l" defTabSz="914400" rtl="0" eaLnBrk="1" fontAlgn="auto" latinLnBrk="0" hangingPunct="1">
                        <a:lnSpc>
                          <a:spcPts val="1200"/>
                        </a:lnSpc>
                        <a:spcBef>
                          <a:spcPts val="0"/>
                        </a:spcBef>
                        <a:spcAft>
                          <a:spcPts val="0"/>
                        </a:spcAft>
                        <a:buClrTx/>
                        <a:buSzTx/>
                        <a:buFontTx/>
                        <a:buNone/>
                        <a:tabLst/>
                        <a:defRPr/>
                      </a:pPr>
                      <a:r>
                        <a:rPr lang="de-DE" sz="800" b="1" baseline="0" dirty="0">
                          <a:effectLst/>
                          <a:latin typeface="Arial"/>
                          <a:ea typeface="Times New Roman"/>
                          <a:cs typeface="Arial"/>
                        </a:rPr>
                        <a:t>übergreifend </a:t>
                      </a:r>
                      <a:endParaRPr lang="de-DE" sz="800" b="1" dirty="0">
                        <a:effectLst/>
                        <a:latin typeface="Arial"/>
                        <a:ea typeface="Times New Roman"/>
                        <a:cs typeface="Times New Roman"/>
                      </a:endParaRPr>
                    </a:p>
                  </a:txBody>
                  <a:tcPr marL="63530" marR="63530" marT="72000" marB="0">
                    <a:lnL>
                      <a:noFill/>
                    </a:lnL>
                    <a:lnR w="38100" cap="flat" cmpd="sng" algn="ctr">
                      <a:solidFill>
                        <a:schemeClr val="bg1"/>
                      </a:solidFill>
                      <a:prstDash val="solid"/>
                      <a:round/>
                      <a:headEnd type="none" w="med" len="med"/>
                      <a:tailEnd type="none" w="med" len="med"/>
                    </a:lnR>
                    <a:lnT>
                      <a:noFill/>
                    </a:lnT>
                    <a:lnB w="38100" cap="flat" cmpd="sng" algn="ctr">
                      <a:solidFill>
                        <a:schemeClr val="bg1"/>
                      </a:solidFill>
                      <a:prstDash val="solid"/>
                      <a:round/>
                      <a:headEnd type="none" w="med" len="med"/>
                      <a:tailEnd type="none" w="med" len="med"/>
                    </a:lnB>
                    <a:solidFill>
                      <a:srgbClr val="F8C57F"/>
                    </a:solidFill>
                  </a:tcPr>
                </a:tc>
                <a:tc gridSpan="4">
                  <a:txBody>
                    <a:bodyPr/>
                    <a:lstStyle/>
                    <a:p>
                      <a:pPr algn="l">
                        <a:lnSpc>
                          <a:spcPts val="1200"/>
                        </a:lnSpc>
                        <a:spcAft>
                          <a:spcPts val="0"/>
                        </a:spcAft>
                      </a:pPr>
                      <a:r>
                        <a:rPr lang="de-DE" sz="800" b="1" dirty="0">
                          <a:effectLst/>
                          <a:latin typeface="Arial"/>
                          <a:ea typeface="Times New Roman"/>
                          <a:cs typeface="Arial"/>
                        </a:rPr>
                        <a:t>Punkte</a:t>
                      </a:r>
                      <a:endParaRPr lang="de-DE" sz="800" dirty="0">
                        <a:effectLst/>
                        <a:latin typeface="Arial"/>
                        <a:ea typeface="Times New Roman"/>
                        <a:cs typeface="Times New Roman"/>
                      </a:endParaRPr>
                    </a:p>
                  </a:txBody>
                  <a:tcPr marL="63530" marR="63530" marT="0" marB="0" anchor="ctr">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a:noFill/>
                    </a:lnT>
                    <a:lnB w="38100" cap="flat" cmpd="sng" algn="ctr">
                      <a:solidFill>
                        <a:schemeClr val="bg1"/>
                      </a:solidFill>
                      <a:prstDash val="solid"/>
                      <a:round/>
                      <a:headEnd type="none" w="med" len="med"/>
                      <a:tailEnd type="none" w="med" len="med"/>
                    </a:lnB>
                    <a:solidFill>
                      <a:srgbClr val="F8C57F"/>
                    </a:solidFill>
                  </a:tcPr>
                </a:tc>
                <a:tc hMerge="1">
                  <a:txBody>
                    <a:bodyPr/>
                    <a:lstStyle/>
                    <a:p>
                      <a:pPr>
                        <a:lnSpc>
                          <a:spcPts val="1200"/>
                        </a:lnSpc>
                        <a:spcAft>
                          <a:spcPts val="0"/>
                        </a:spcAft>
                      </a:pPr>
                      <a:endParaRPr lang="de-DE" sz="1000" dirty="0">
                        <a:effectLst/>
                        <a:latin typeface="Arial"/>
                        <a:ea typeface="Times New Roman"/>
                        <a:cs typeface="Times New Roman"/>
                      </a:endParaRPr>
                    </a:p>
                  </a:txBody>
                  <a:tcPr marL="63530" marR="63530" marT="0" marB="0" anchor="ctr">
                    <a:lnL w="57150" cap="flat" cmpd="sng" algn="ctr">
                      <a:solidFill>
                        <a:srgbClr val="FFFFFF"/>
                      </a:solidFill>
                      <a:prstDash val="solid"/>
                      <a:round/>
                      <a:headEnd type="none" w="med" len="med"/>
                      <a:tailEnd type="none" w="med" len="med"/>
                    </a:lnL>
                    <a:lnR w="57150" cap="flat" cmpd="sng" algn="ctr">
                      <a:solidFill>
                        <a:srgbClr val="FFFFFF"/>
                      </a:solidFill>
                      <a:prstDash val="solid"/>
                      <a:round/>
                      <a:headEnd type="none" w="med" len="med"/>
                      <a:tailEnd type="none" w="med" len="med"/>
                    </a:lnR>
                    <a:lnT>
                      <a:noFill/>
                    </a:lnT>
                    <a:lnB>
                      <a:noFill/>
                    </a:lnB>
                    <a:solidFill>
                      <a:srgbClr val="A5DAAD"/>
                    </a:solidFill>
                  </a:tcPr>
                </a:tc>
                <a:tc hMerge="1">
                  <a:txBody>
                    <a:bodyPr/>
                    <a:lstStyle/>
                    <a:p>
                      <a:pPr>
                        <a:lnSpc>
                          <a:spcPts val="1200"/>
                        </a:lnSpc>
                        <a:spcAft>
                          <a:spcPts val="0"/>
                        </a:spcAft>
                      </a:pPr>
                      <a:endParaRPr lang="de-DE" sz="800" dirty="0">
                        <a:effectLst/>
                        <a:latin typeface="Arial"/>
                        <a:ea typeface="Times New Roman"/>
                        <a:cs typeface="Times New Roman"/>
                      </a:endParaRPr>
                    </a:p>
                  </a:txBody>
                  <a:tcPr marL="63530" marR="63530" marT="0" marB="0" anchor="ctr">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a:noFill/>
                    </a:lnT>
                    <a:lnB w="38100" cap="flat" cmpd="sng" algn="ctr">
                      <a:solidFill>
                        <a:schemeClr val="bg1"/>
                      </a:solidFill>
                      <a:prstDash val="solid"/>
                      <a:round/>
                      <a:headEnd type="none" w="med" len="med"/>
                      <a:tailEnd type="none" w="med" len="med"/>
                    </a:lnB>
                    <a:solidFill>
                      <a:srgbClr val="A5DAAD"/>
                    </a:solidFill>
                  </a:tcPr>
                </a:tc>
                <a:tc hMerge="1">
                  <a:txBody>
                    <a:bodyPr/>
                    <a:lstStyle/>
                    <a:p>
                      <a:pPr algn="l">
                        <a:lnSpc>
                          <a:spcPts val="1200"/>
                        </a:lnSpc>
                        <a:spcAft>
                          <a:spcPts val="0"/>
                        </a:spcAft>
                      </a:pPr>
                      <a:endParaRPr lang="de-DE" sz="800" dirty="0">
                        <a:effectLst/>
                        <a:latin typeface="Arial"/>
                        <a:ea typeface="Times New Roman"/>
                        <a:cs typeface="Times New Roman"/>
                      </a:endParaRPr>
                    </a:p>
                  </a:txBody>
                  <a:tcPr marL="63530" marR="63530" marT="0" marB="0" anchor="ctr">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a:noFill/>
                    </a:lnT>
                    <a:lnB w="38100" cap="flat" cmpd="sng" algn="ctr">
                      <a:solidFill>
                        <a:schemeClr val="bg1"/>
                      </a:solidFill>
                      <a:prstDash val="solid"/>
                      <a:round/>
                      <a:headEnd type="none" w="med" len="med"/>
                      <a:tailEnd type="none" w="med" len="med"/>
                    </a:lnB>
                    <a:solidFill>
                      <a:srgbClr val="A5DAAD"/>
                    </a:solidFill>
                  </a:tcPr>
                </a:tc>
                <a:extLst>
                  <a:ext uri="{0D108BD9-81ED-4DB2-BD59-A6C34878D82A}">
                    <a16:rowId xmlns:a16="http://schemas.microsoft.com/office/drawing/2014/main" val="10000"/>
                  </a:ext>
                </a:extLst>
              </a:tr>
              <a:tr h="360000">
                <a:tc vMerge="1">
                  <a:txBody>
                    <a:bodyPr/>
                    <a:lstStyle/>
                    <a:p>
                      <a:pPr>
                        <a:lnSpc>
                          <a:spcPts val="1200"/>
                        </a:lnSpc>
                        <a:spcBef>
                          <a:spcPts val="300"/>
                        </a:spcBef>
                        <a:spcAft>
                          <a:spcPts val="300"/>
                        </a:spcAft>
                      </a:pPr>
                      <a:endParaRPr lang="de-DE" sz="1000" dirty="0">
                        <a:effectLst/>
                        <a:latin typeface="Arial"/>
                        <a:ea typeface="Times New Roman"/>
                        <a:cs typeface="Times New Roman"/>
                      </a:endParaRPr>
                    </a:p>
                  </a:txBody>
                  <a:tcPr marL="63530" marR="63530" marT="0" marB="0" anchor="ctr">
                    <a:lnL>
                      <a:noFill/>
                    </a:lnL>
                    <a:lnR w="57150" cap="flat" cmpd="sng" algn="ctr">
                      <a:solidFill>
                        <a:srgbClr val="FFFFFF"/>
                      </a:solidFill>
                      <a:prstDash val="solid"/>
                      <a:round/>
                      <a:headEnd type="none" w="med" len="med"/>
                      <a:tailEnd type="none" w="med" len="med"/>
                    </a:lnR>
                    <a:lnT w="57150" cap="flat" cmpd="sng" algn="ctr">
                      <a:noFill/>
                      <a:prstDash val="solid"/>
                      <a:round/>
                      <a:headEnd type="none" w="med" len="med"/>
                      <a:tailEnd type="none" w="med" len="med"/>
                    </a:lnT>
                    <a:lnB w="57150" cap="flat" cmpd="sng" algn="ctr">
                      <a:noFill/>
                      <a:prstDash val="solid"/>
                      <a:round/>
                      <a:headEnd type="none" w="med" len="med"/>
                      <a:tailEnd type="none" w="med" len="med"/>
                    </a:lnB>
                    <a:solidFill>
                      <a:srgbClr val="E8F5EA"/>
                    </a:solidFill>
                  </a:tcPr>
                </a:tc>
                <a:tc>
                  <a:txBody>
                    <a:bodyPr/>
                    <a:lstStyle/>
                    <a:p>
                      <a:pPr>
                        <a:lnSpc>
                          <a:spcPts val="1200"/>
                        </a:lnSpc>
                        <a:spcBef>
                          <a:spcPts val="300"/>
                        </a:spcBef>
                        <a:spcAft>
                          <a:spcPts val="300"/>
                        </a:spcAft>
                      </a:pPr>
                      <a:r>
                        <a:rPr lang="de-DE" sz="800" b="1" dirty="0">
                          <a:effectLst/>
                          <a:latin typeface="Arial"/>
                          <a:ea typeface="Times New Roman"/>
                          <a:cs typeface="Arial"/>
                        </a:rPr>
                        <a:t>2019</a:t>
                      </a: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8C57F"/>
                    </a:solidFill>
                  </a:tcPr>
                </a:tc>
                <a:tc>
                  <a:txBody>
                    <a:bodyPr/>
                    <a:lstStyle/>
                    <a:p>
                      <a:pPr>
                        <a:lnSpc>
                          <a:spcPts val="1200"/>
                        </a:lnSpc>
                        <a:spcBef>
                          <a:spcPts val="300"/>
                        </a:spcBef>
                        <a:spcAft>
                          <a:spcPts val="300"/>
                        </a:spcAft>
                      </a:pPr>
                      <a:r>
                        <a:rPr lang="de-DE" sz="800" b="1" dirty="0">
                          <a:effectLst/>
                          <a:latin typeface="Arial"/>
                          <a:ea typeface="Times New Roman"/>
                          <a:cs typeface="Arial"/>
                        </a:rPr>
                        <a:t>2020</a:t>
                      </a: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8C57F"/>
                    </a:solidFill>
                  </a:tcPr>
                </a:tc>
                <a:tc>
                  <a:txBody>
                    <a:bodyPr/>
                    <a:lstStyle/>
                    <a:p>
                      <a:pPr>
                        <a:lnSpc>
                          <a:spcPts val="1200"/>
                        </a:lnSpc>
                        <a:spcBef>
                          <a:spcPts val="300"/>
                        </a:spcBef>
                        <a:spcAft>
                          <a:spcPts val="300"/>
                        </a:spcAft>
                      </a:pPr>
                      <a:r>
                        <a:rPr lang="de-DE" sz="800" b="1" dirty="0">
                          <a:effectLst/>
                          <a:latin typeface="Arial"/>
                          <a:ea typeface="Times New Roman"/>
                          <a:cs typeface="Arial"/>
                        </a:rPr>
                        <a:t>2021</a:t>
                      </a: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8C57F"/>
                    </a:solidFill>
                  </a:tcPr>
                </a:tc>
                <a:tc>
                  <a:txBody>
                    <a:bodyPr/>
                    <a:lstStyle/>
                    <a:p>
                      <a:pPr>
                        <a:lnSpc>
                          <a:spcPts val="1200"/>
                        </a:lnSpc>
                        <a:spcBef>
                          <a:spcPts val="300"/>
                        </a:spcBef>
                        <a:spcAft>
                          <a:spcPts val="300"/>
                        </a:spcAft>
                      </a:pPr>
                      <a:r>
                        <a:rPr lang="de-DE" sz="800" b="1" dirty="0">
                          <a:effectLst/>
                          <a:latin typeface="Arial"/>
                          <a:ea typeface="Times New Roman"/>
                          <a:cs typeface="Arial"/>
                        </a:rPr>
                        <a:t>2022</a:t>
                      </a:r>
                    </a:p>
                  </a:txBody>
                  <a:tcPr marL="68580" marR="68580" marT="0" marB="0" anchor="ctr">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8C57F"/>
                    </a:solidFill>
                  </a:tcPr>
                </a:tc>
                <a:extLst>
                  <a:ext uri="{0D108BD9-81ED-4DB2-BD59-A6C34878D82A}">
                    <a16:rowId xmlns:a16="http://schemas.microsoft.com/office/drawing/2014/main" val="10001"/>
                  </a:ext>
                </a:extLst>
              </a:tr>
              <a:tr h="334800">
                <a:tc>
                  <a:txBody>
                    <a:bodyPr/>
                    <a:lstStyle/>
                    <a:p>
                      <a:pPr>
                        <a:lnSpc>
                          <a:spcPts val="1200"/>
                        </a:lnSpc>
                        <a:spcBef>
                          <a:spcPts val="300"/>
                        </a:spcBef>
                        <a:spcAft>
                          <a:spcPts val="300"/>
                        </a:spcAft>
                      </a:pPr>
                      <a:r>
                        <a:rPr lang="de-DE" sz="800" dirty="0">
                          <a:effectLst/>
                          <a:latin typeface="Arial"/>
                          <a:ea typeface="Times New Roman"/>
                          <a:cs typeface="Times New Roman"/>
                        </a:rPr>
                        <a:t>Max</a:t>
                      </a:r>
                    </a:p>
                  </a:txBody>
                  <a:tcPr marL="63530" marR="63530" marT="0" marB="0" anchor="ctr">
                    <a:lnL>
                      <a:noFill/>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lnSpc>
                          <a:spcPts val="1200"/>
                        </a:lnSpc>
                        <a:spcBef>
                          <a:spcPts val="300"/>
                        </a:spcBef>
                        <a:spcAft>
                          <a:spcPts val="300"/>
                        </a:spcAft>
                      </a:pPr>
                      <a:r>
                        <a:rPr lang="de-DE" sz="800" dirty="0">
                          <a:solidFill>
                            <a:schemeClr val="tx1"/>
                          </a:solidFill>
                          <a:effectLst/>
                          <a:latin typeface="Arial"/>
                          <a:ea typeface="Times New Roman"/>
                          <a:cs typeface="Arial"/>
                        </a:rPr>
                        <a:t>114</a:t>
                      </a: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lnSpc>
                          <a:spcPts val="1200"/>
                        </a:lnSpc>
                        <a:spcBef>
                          <a:spcPts val="300"/>
                        </a:spcBef>
                        <a:spcAft>
                          <a:spcPts val="300"/>
                        </a:spcAft>
                      </a:pPr>
                      <a:r>
                        <a:rPr lang="de-DE" sz="800" dirty="0">
                          <a:solidFill>
                            <a:schemeClr val="tx1"/>
                          </a:solidFill>
                          <a:effectLst/>
                          <a:latin typeface="Arial"/>
                          <a:ea typeface="Times New Roman"/>
                          <a:cs typeface="Arial"/>
                        </a:rPr>
                        <a:t>114</a:t>
                      </a: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lnSpc>
                          <a:spcPts val="1200"/>
                        </a:lnSpc>
                        <a:spcBef>
                          <a:spcPts val="300"/>
                        </a:spcBef>
                        <a:spcAft>
                          <a:spcPts val="300"/>
                        </a:spcAft>
                      </a:pPr>
                      <a:r>
                        <a:rPr lang="de-DE" sz="800" dirty="0">
                          <a:solidFill>
                            <a:schemeClr val="tx1"/>
                          </a:solidFill>
                          <a:effectLst/>
                          <a:latin typeface="Arial"/>
                          <a:ea typeface="Times New Roman"/>
                          <a:cs typeface="Arial"/>
                        </a:rPr>
                        <a:t>114</a:t>
                      </a: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lnSpc>
                          <a:spcPts val="1200"/>
                        </a:lnSpc>
                        <a:spcBef>
                          <a:spcPts val="300"/>
                        </a:spcBef>
                        <a:spcAft>
                          <a:spcPts val="300"/>
                        </a:spcAft>
                      </a:pPr>
                      <a:r>
                        <a:rPr lang="de-DE" sz="800" dirty="0">
                          <a:solidFill>
                            <a:schemeClr val="tx1"/>
                          </a:solidFill>
                          <a:effectLst/>
                          <a:latin typeface="Arial"/>
                          <a:ea typeface="Times New Roman"/>
                          <a:cs typeface="Arial"/>
                        </a:rPr>
                        <a:t>108</a:t>
                      </a:r>
                    </a:p>
                  </a:txBody>
                  <a:tcPr marL="68580" marR="68580" marT="0" marB="0" anchor="ctr">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extLst>
                  <a:ext uri="{0D108BD9-81ED-4DB2-BD59-A6C34878D82A}">
                    <a16:rowId xmlns:a16="http://schemas.microsoft.com/office/drawing/2014/main" val="10002"/>
                  </a:ext>
                </a:extLst>
              </a:tr>
              <a:tr h="334800">
                <a:tc>
                  <a:txBody>
                    <a:bodyPr/>
                    <a:lstStyle/>
                    <a:p>
                      <a:pPr>
                        <a:lnSpc>
                          <a:spcPts val="1200"/>
                        </a:lnSpc>
                        <a:spcBef>
                          <a:spcPts val="300"/>
                        </a:spcBef>
                        <a:spcAft>
                          <a:spcPts val="300"/>
                        </a:spcAft>
                      </a:pPr>
                      <a:r>
                        <a:rPr lang="de-DE" sz="800" dirty="0">
                          <a:effectLst/>
                          <a:latin typeface="Arial"/>
                          <a:ea typeface="Times New Roman"/>
                          <a:cs typeface="Times New Roman"/>
                        </a:rPr>
                        <a:t>Median </a:t>
                      </a:r>
                    </a:p>
                  </a:txBody>
                  <a:tcPr marL="63530" marR="63530" marT="0" marB="0" anchor="ctr">
                    <a:lnL>
                      <a:noFill/>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lnSpc>
                          <a:spcPts val="1200"/>
                        </a:lnSpc>
                        <a:spcBef>
                          <a:spcPts val="300"/>
                        </a:spcBef>
                        <a:spcAft>
                          <a:spcPts val="300"/>
                        </a:spcAft>
                      </a:pPr>
                      <a:r>
                        <a:rPr lang="de-DE" sz="800" dirty="0">
                          <a:solidFill>
                            <a:schemeClr val="tx1"/>
                          </a:solidFill>
                          <a:effectLst/>
                          <a:latin typeface="Arial"/>
                          <a:ea typeface="Times New Roman"/>
                          <a:cs typeface="Times New Roman"/>
                        </a:rPr>
                        <a:t>104</a:t>
                      </a: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lnSpc>
                          <a:spcPts val="1200"/>
                        </a:lnSpc>
                        <a:spcBef>
                          <a:spcPts val="300"/>
                        </a:spcBef>
                        <a:spcAft>
                          <a:spcPts val="300"/>
                        </a:spcAft>
                      </a:pPr>
                      <a:r>
                        <a:rPr lang="de-DE" sz="800" dirty="0">
                          <a:solidFill>
                            <a:schemeClr val="tx1"/>
                          </a:solidFill>
                          <a:effectLst/>
                          <a:latin typeface="Arial"/>
                          <a:ea typeface="Times New Roman"/>
                          <a:cs typeface="Times New Roman"/>
                        </a:rPr>
                        <a:t>105</a:t>
                      </a: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lnSpc>
                          <a:spcPts val="1200"/>
                        </a:lnSpc>
                        <a:spcBef>
                          <a:spcPts val="300"/>
                        </a:spcBef>
                        <a:spcAft>
                          <a:spcPts val="300"/>
                        </a:spcAft>
                      </a:pPr>
                      <a:r>
                        <a:rPr lang="de-DE" sz="800" dirty="0">
                          <a:solidFill>
                            <a:schemeClr val="tx1"/>
                          </a:solidFill>
                          <a:effectLst/>
                          <a:latin typeface="Arial"/>
                          <a:ea typeface="Times New Roman"/>
                          <a:cs typeface="Times New Roman"/>
                        </a:rPr>
                        <a:t>104</a:t>
                      </a: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lnSpc>
                          <a:spcPts val="1200"/>
                        </a:lnSpc>
                        <a:spcBef>
                          <a:spcPts val="300"/>
                        </a:spcBef>
                        <a:spcAft>
                          <a:spcPts val="300"/>
                        </a:spcAft>
                      </a:pPr>
                      <a:r>
                        <a:rPr lang="de-DE" sz="800" dirty="0">
                          <a:solidFill>
                            <a:schemeClr val="tx1"/>
                          </a:solidFill>
                          <a:effectLst/>
                          <a:latin typeface="Arial"/>
                          <a:ea typeface="Times New Roman"/>
                          <a:cs typeface="Times New Roman"/>
                        </a:rPr>
                        <a:t>99</a:t>
                      </a:r>
                    </a:p>
                  </a:txBody>
                  <a:tcPr marL="68580" marR="68580" marT="0" marB="0" anchor="ctr">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extLst>
                  <a:ext uri="{0D108BD9-81ED-4DB2-BD59-A6C34878D82A}">
                    <a16:rowId xmlns:a16="http://schemas.microsoft.com/office/drawing/2014/main" val="10003"/>
                  </a:ext>
                </a:extLst>
              </a:tr>
              <a:tr h="334800">
                <a:tc>
                  <a:txBody>
                    <a:bodyPr/>
                    <a:lstStyle/>
                    <a:p>
                      <a:pPr>
                        <a:lnSpc>
                          <a:spcPts val="1200"/>
                        </a:lnSpc>
                        <a:spcBef>
                          <a:spcPts val="300"/>
                        </a:spcBef>
                        <a:spcAft>
                          <a:spcPts val="300"/>
                        </a:spcAft>
                      </a:pPr>
                      <a:r>
                        <a:rPr lang="de-DE" sz="800" dirty="0">
                          <a:effectLst/>
                          <a:latin typeface="Arial"/>
                          <a:ea typeface="Times New Roman"/>
                          <a:cs typeface="Times New Roman"/>
                        </a:rPr>
                        <a:t>Min</a:t>
                      </a:r>
                    </a:p>
                  </a:txBody>
                  <a:tcPr marL="63530" marR="63530" marT="0" marB="0" anchor="ctr">
                    <a:lnL>
                      <a:noFill/>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57150" cap="flat" cmpd="sng" algn="ctr">
                      <a:solidFill>
                        <a:srgbClr val="FFFFFF"/>
                      </a:solidFill>
                      <a:prstDash val="solid"/>
                      <a:round/>
                      <a:headEnd type="none" w="med" len="med"/>
                      <a:tailEnd type="none" w="med" len="med"/>
                    </a:lnB>
                    <a:solidFill>
                      <a:srgbClr val="FEF3E5"/>
                    </a:solidFill>
                  </a:tcPr>
                </a:tc>
                <a:tc>
                  <a:txBody>
                    <a:bodyPr/>
                    <a:lstStyle/>
                    <a:p>
                      <a:pPr algn="ctr">
                        <a:lnSpc>
                          <a:spcPts val="1200"/>
                        </a:lnSpc>
                        <a:spcBef>
                          <a:spcPts val="300"/>
                        </a:spcBef>
                        <a:spcAft>
                          <a:spcPts val="300"/>
                        </a:spcAft>
                      </a:pPr>
                      <a:r>
                        <a:rPr lang="de-DE" sz="800" dirty="0">
                          <a:solidFill>
                            <a:schemeClr val="tx1"/>
                          </a:solidFill>
                          <a:effectLst/>
                          <a:latin typeface="Arial"/>
                          <a:ea typeface="Times New Roman"/>
                          <a:cs typeface="Times New Roman"/>
                        </a:rPr>
                        <a:t>61,5</a:t>
                      </a: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57150" cap="flat" cmpd="sng" algn="ctr">
                      <a:solidFill>
                        <a:srgbClr val="FFFFFF"/>
                      </a:solidFill>
                      <a:prstDash val="solid"/>
                      <a:round/>
                      <a:headEnd type="none" w="med" len="med"/>
                      <a:tailEnd type="none" w="med" len="med"/>
                    </a:lnB>
                    <a:solidFill>
                      <a:srgbClr val="FEF3E5"/>
                    </a:solidFill>
                  </a:tcPr>
                </a:tc>
                <a:tc>
                  <a:txBody>
                    <a:bodyPr/>
                    <a:lstStyle/>
                    <a:p>
                      <a:pPr algn="ctr">
                        <a:lnSpc>
                          <a:spcPts val="1200"/>
                        </a:lnSpc>
                        <a:spcBef>
                          <a:spcPts val="300"/>
                        </a:spcBef>
                        <a:spcAft>
                          <a:spcPts val="300"/>
                        </a:spcAft>
                      </a:pPr>
                      <a:r>
                        <a:rPr lang="de-DE" sz="800" dirty="0">
                          <a:solidFill>
                            <a:schemeClr val="tx1"/>
                          </a:solidFill>
                          <a:effectLst/>
                          <a:latin typeface="Arial"/>
                          <a:ea typeface="Times New Roman"/>
                          <a:cs typeface="Times New Roman"/>
                        </a:rPr>
                        <a:t>45</a:t>
                      </a: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57150" cap="flat" cmpd="sng" algn="ctr">
                      <a:solidFill>
                        <a:srgbClr val="FFFFFF"/>
                      </a:solidFill>
                      <a:prstDash val="solid"/>
                      <a:round/>
                      <a:headEnd type="none" w="med" len="med"/>
                      <a:tailEnd type="none" w="med" len="med"/>
                    </a:lnB>
                    <a:solidFill>
                      <a:srgbClr val="FEF3E5"/>
                    </a:solidFill>
                  </a:tcPr>
                </a:tc>
                <a:tc>
                  <a:txBody>
                    <a:bodyPr/>
                    <a:lstStyle/>
                    <a:p>
                      <a:pPr algn="ctr">
                        <a:lnSpc>
                          <a:spcPts val="1200"/>
                        </a:lnSpc>
                        <a:spcBef>
                          <a:spcPts val="300"/>
                        </a:spcBef>
                        <a:spcAft>
                          <a:spcPts val="300"/>
                        </a:spcAft>
                      </a:pPr>
                      <a:r>
                        <a:rPr lang="de-DE" sz="800" dirty="0">
                          <a:solidFill>
                            <a:schemeClr val="tx1"/>
                          </a:solidFill>
                          <a:effectLst/>
                          <a:latin typeface="Arial"/>
                          <a:ea typeface="Times New Roman"/>
                          <a:cs typeface="Times New Roman"/>
                        </a:rPr>
                        <a:t>65,5</a:t>
                      </a: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57150" cap="flat" cmpd="sng" algn="ctr">
                      <a:solidFill>
                        <a:srgbClr val="FFFFFF"/>
                      </a:solidFill>
                      <a:prstDash val="solid"/>
                      <a:round/>
                      <a:headEnd type="none" w="med" len="med"/>
                      <a:tailEnd type="none" w="med" len="med"/>
                    </a:lnB>
                    <a:solidFill>
                      <a:srgbClr val="FEF3E5"/>
                    </a:solidFill>
                  </a:tcPr>
                </a:tc>
                <a:tc>
                  <a:txBody>
                    <a:bodyPr/>
                    <a:lstStyle/>
                    <a:p>
                      <a:pPr algn="ctr">
                        <a:lnSpc>
                          <a:spcPts val="1200"/>
                        </a:lnSpc>
                        <a:spcBef>
                          <a:spcPts val="300"/>
                        </a:spcBef>
                        <a:spcAft>
                          <a:spcPts val="300"/>
                        </a:spcAft>
                      </a:pPr>
                      <a:r>
                        <a:rPr lang="de-DE" sz="800" dirty="0">
                          <a:solidFill>
                            <a:schemeClr val="tx1"/>
                          </a:solidFill>
                          <a:effectLst/>
                          <a:latin typeface="Arial"/>
                          <a:ea typeface="Times New Roman"/>
                          <a:cs typeface="Times New Roman"/>
                        </a:rPr>
                        <a:t>54</a:t>
                      </a:r>
                    </a:p>
                  </a:txBody>
                  <a:tcPr marL="68580" marR="68580" marT="0" marB="0" anchor="ctr">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57150" cap="flat" cmpd="sng" algn="ctr">
                      <a:solidFill>
                        <a:srgbClr val="FFFFFF"/>
                      </a:solidFill>
                      <a:prstDash val="solid"/>
                      <a:round/>
                      <a:headEnd type="none" w="med" len="med"/>
                      <a:tailEnd type="none" w="med" len="med"/>
                    </a:lnB>
                    <a:solidFill>
                      <a:srgbClr val="FEF3E5"/>
                    </a:solidFill>
                  </a:tcPr>
                </a:tc>
                <a:extLst>
                  <a:ext uri="{0D108BD9-81ED-4DB2-BD59-A6C34878D82A}">
                    <a16:rowId xmlns:a16="http://schemas.microsoft.com/office/drawing/2014/main" val="10004"/>
                  </a:ext>
                </a:extLst>
              </a:tr>
            </a:tbl>
          </a:graphicData>
        </a:graphic>
      </p:graphicFrame>
      <p:graphicFrame>
        <p:nvGraphicFramePr>
          <p:cNvPr id="22" name="Tabelle 8"/>
          <p:cNvGraphicFramePr>
            <a:graphicFrameLocks noGrp="1" noChangeAspect="1"/>
          </p:cNvGraphicFramePr>
          <p:nvPr>
            <p:extLst>
              <p:ext uri="{D42A27DB-BD31-4B8C-83A1-F6EECF244321}">
                <p14:modId xmlns:p14="http://schemas.microsoft.com/office/powerpoint/2010/main" val="4209610627"/>
              </p:ext>
            </p:extLst>
          </p:nvPr>
        </p:nvGraphicFramePr>
        <p:xfrm>
          <a:off x="3873600" y="4222800"/>
          <a:ext cx="5541636" cy="2059200"/>
        </p:xfrm>
        <a:graphic>
          <a:graphicData uri="http://schemas.openxmlformats.org/drawingml/2006/table">
            <a:tbl>
              <a:tblPr firstRow="1" firstCol="1" lastRow="1" lastCol="1" bandRow="1" bandCol="1"/>
              <a:tblGrid>
                <a:gridCol w="792000">
                  <a:extLst>
                    <a:ext uri="{9D8B030D-6E8A-4147-A177-3AD203B41FA5}">
                      <a16:colId xmlns:a16="http://schemas.microsoft.com/office/drawing/2014/main" val="20000"/>
                    </a:ext>
                  </a:extLst>
                </a:gridCol>
                <a:gridCol w="792000">
                  <a:extLst>
                    <a:ext uri="{9D8B030D-6E8A-4147-A177-3AD203B41FA5}">
                      <a16:colId xmlns:a16="http://schemas.microsoft.com/office/drawing/2014/main" val="20001"/>
                    </a:ext>
                  </a:extLst>
                </a:gridCol>
                <a:gridCol w="792000">
                  <a:extLst>
                    <a:ext uri="{9D8B030D-6E8A-4147-A177-3AD203B41FA5}">
                      <a16:colId xmlns:a16="http://schemas.microsoft.com/office/drawing/2014/main" val="20002"/>
                    </a:ext>
                  </a:extLst>
                </a:gridCol>
                <a:gridCol w="828000">
                  <a:extLst>
                    <a:ext uri="{9D8B030D-6E8A-4147-A177-3AD203B41FA5}">
                      <a16:colId xmlns:a16="http://schemas.microsoft.com/office/drawing/2014/main" val="20003"/>
                    </a:ext>
                  </a:extLst>
                </a:gridCol>
                <a:gridCol w="828000">
                  <a:extLst>
                    <a:ext uri="{9D8B030D-6E8A-4147-A177-3AD203B41FA5}">
                      <a16:colId xmlns:a16="http://schemas.microsoft.com/office/drawing/2014/main" val="20004"/>
                    </a:ext>
                  </a:extLst>
                </a:gridCol>
                <a:gridCol w="377409">
                  <a:extLst>
                    <a:ext uri="{9D8B030D-6E8A-4147-A177-3AD203B41FA5}">
                      <a16:colId xmlns:a16="http://schemas.microsoft.com/office/drawing/2014/main" val="20005"/>
                    </a:ext>
                  </a:extLst>
                </a:gridCol>
                <a:gridCol w="377409">
                  <a:extLst>
                    <a:ext uri="{9D8B030D-6E8A-4147-A177-3AD203B41FA5}">
                      <a16:colId xmlns:a16="http://schemas.microsoft.com/office/drawing/2014/main" val="20006"/>
                    </a:ext>
                  </a:extLst>
                </a:gridCol>
                <a:gridCol w="377409">
                  <a:extLst>
                    <a:ext uri="{9D8B030D-6E8A-4147-A177-3AD203B41FA5}">
                      <a16:colId xmlns:a16="http://schemas.microsoft.com/office/drawing/2014/main" val="20007"/>
                    </a:ext>
                  </a:extLst>
                </a:gridCol>
                <a:gridCol w="377409">
                  <a:extLst>
                    <a:ext uri="{9D8B030D-6E8A-4147-A177-3AD203B41FA5}">
                      <a16:colId xmlns:a16="http://schemas.microsoft.com/office/drawing/2014/main" val="20008"/>
                    </a:ext>
                  </a:extLst>
                </a:gridCol>
              </a:tblGrid>
              <a:tr h="360000">
                <a:tc rowSpan="2">
                  <a:txBody>
                    <a:bodyPr/>
                    <a:lstStyle/>
                    <a:p>
                      <a:pPr marL="0" marR="0" indent="0" algn="l" defTabSz="914400" rtl="0" eaLnBrk="1" fontAlgn="auto" latinLnBrk="0" hangingPunct="1">
                        <a:lnSpc>
                          <a:spcPts val="1200"/>
                        </a:lnSpc>
                        <a:spcBef>
                          <a:spcPts val="0"/>
                        </a:spcBef>
                        <a:spcAft>
                          <a:spcPts val="0"/>
                        </a:spcAft>
                        <a:buClrTx/>
                        <a:buSzTx/>
                        <a:buFontTx/>
                        <a:buNone/>
                        <a:tabLst/>
                        <a:defRPr/>
                      </a:pPr>
                      <a:r>
                        <a:rPr lang="de-DE" sz="800" b="1" dirty="0">
                          <a:effectLst/>
                          <a:latin typeface="Arial"/>
                          <a:ea typeface="Times New Roman"/>
                          <a:cs typeface="Arial"/>
                        </a:rPr>
                        <a:t>Behandlungs- </a:t>
                      </a:r>
                      <a:r>
                        <a:rPr lang="de-DE" sz="800" b="1" dirty="0" err="1">
                          <a:effectLst/>
                          <a:latin typeface="Arial"/>
                          <a:ea typeface="Times New Roman"/>
                          <a:cs typeface="Arial"/>
                        </a:rPr>
                        <a:t>qualität</a:t>
                      </a:r>
                      <a:endParaRPr lang="de-DE" sz="800" b="1" dirty="0">
                        <a:effectLst/>
                        <a:latin typeface="Arial"/>
                        <a:ea typeface="Times New Roman"/>
                        <a:cs typeface="Arial"/>
                      </a:endParaRPr>
                    </a:p>
                  </a:txBody>
                  <a:tcPr marL="63530" marR="0" marT="72000" marB="0">
                    <a:lnL>
                      <a:noFill/>
                    </a:lnL>
                    <a:lnR w="38100" cap="flat" cmpd="sng" algn="ctr">
                      <a:solidFill>
                        <a:schemeClr val="bg1"/>
                      </a:solidFill>
                      <a:prstDash val="solid"/>
                      <a:round/>
                      <a:headEnd type="none" w="med" len="med"/>
                      <a:tailEnd type="none" w="med" len="med"/>
                    </a:lnR>
                    <a:lnT>
                      <a:noFill/>
                    </a:lnT>
                    <a:lnB w="38100" cap="flat" cmpd="sng" algn="ctr">
                      <a:solidFill>
                        <a:schemeClr val="bg1"/>
                      </a:solidFill>
                      <a:prstDash val="solid"/>
                      <a:round/>
                      <a:headEnd type="none" w="med" len="med"/>
                      <a:tailEnd type="none" w="med" len="med"/>
                    </a:lnB>
                    <a:solidFill>
                      <a:srgbClr val="F8C57F"/>
                    </a:solidFill>
                  </a:tcPr>
                </a:tc>
                <a:tc gridSpan="4">
                  <a:txBody>
                    <a:bodyPr/>
                    <a:lstStyle/>
                    <a:p>
                      <a:pPr algn="l">
                        <a:lnSpc>
                          <a:spcPts val="1200"/>
                        </a:lnSpc>
                        <a:spcAft>
                          <a:spcPts val="0"/>
                        </a:spcAft>
                      </a:pPr>
                      <a:r>
                        <a:rPr lang="de-DE" sz="800" b="1" dirty="0">
                          <a:effectLst/>
                          <a:latin typeface="Arial"/>
                          <a:ea typeface="Times New Roman"/>
                          <a:cs typeface="Times New Roman"/>
                        </a:rPr>
                        <a:t>Punkte</a:t>
                      </a:r>
                    </a:p>
                  </a:txBody>
                  <a:tcPr marL="63530" marR="6353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a:noFill/>
                    </a:lnT>
                    <a:lnB w="38100" cap="flat" cmpd="sng" algn="ctr">
                      <a:solidFill>
                        <a:schemeClr val="bg1"/>
                      </a:solidFill>
                      <a:prstDash val="solid"/>
                      <a:round/>
                      <a:headEnd type="none" w="med" len="med"/>
                      <a:tailEnd type="none" w="med" len="med"/>
                    </a:lnB>
                    <a:solidFill>
                      <a:srgbClr val="F8C57F"/>
                    </a:solidFill>
                  </a:tcPr>
                </a:tc>
                <a:tc hMerge="1">
                  <a:txBody>
                    <a:bodyPr/>
                    <a:lstStyle/>
                    <a:p>
                      <a:endParaRPr lang="de-DE"/>
                    </a:p>
                  </a:txBody>
                  <a:tcPr/>
                </a:tc>
                <a:tc hMerge="1">
                  <a:txBody>
                    <a:bodyPr/>
                    <a:lstStyle/>
                    <a:p>
                      <a:endParaRPr lang="de-DE"/>
                    </a:p>
                  </a:txBody>
                  <a:tcPr/>
                </a:tc>
                <a:tc hMerge="1">
                  <a:txBody>
                    <a:bodyPr/>
                    <a:lstStyle/>
                    <a:p>
                      <a:endParaRPr lang="de-DE"/>
                    </a:p>
                  </a:txBody>
                  <a:tcPr/>
                </a:tc>
                <a:tc gridSpan="4">
                  <a:txBody>
                    <a:bodyPr/>
                    <a:lstStyle/>
                    <a:p>
                      <a:pPr algn="l">
                        <a:lnSpc>
                          <a:spcPts val="1200"/>
                        </a:lnSpc>
                        <a:spcAft>
                          <a:spcPts val="0"/>
                        </a:spcAft>
                      </a:pPr>
                      <a:r>
                        <a:rPr lang="de-DE" sz="800" b="1" dirty="0">
                          <a:effectLst/>
                          <a:latin typeface="Arial"/>
                          <a:ea typeface="Times New Roman"/>
                          <a:cs typeface="Times New Roman"/>
                        </a:rPr>
                        <a:t>Anzahl Standorte</a:t>
                      </a:r>
                    </a:p>
                  </a:txBody>
                  <a:tcPr marL="63530" marR="63530" marT="0" marB="0" anchor="ctr">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a:noFill/>
                    </a:lnT>
                    <a:lnB w="38100" cap="flat" cmpd="sng" algn="ctr">
                      <a:solidFill>
                        <a:schemeClr val="bg1"/>
                      </a:solidFill>
                      <a:prstDash val="solid"/>
                      <a:round/>
                      <a:headEnd type="none" w="med" len="med"/>
                      <a:tailEnd type="none" w="med" len="med"/>
                    </a:lnB>
                    <a:solidFill>
                      <a:srgbClr val="F8C57F"/>
                    </a:solidFill>
                  </a:tcPr>
                </a:tc>
                <a:tc hMerge="1">
                  <a:txBody>
                    <a:bodyPr/>
                    <a:lstStyle/>
                    <a:p>
                      <a:pPr>
                        <a:lnSpc>
                          <a:spcPts val="1200"/>
                        </a:lnSpc>
                        <a:spcAft>
                          <a:spcPts val="0"/>
                        </a:spcAft>
                      </a:pPr>
                      <a:endParaRPr lang="de-DE" sz="800" dirty="0">
                        <a:effectLst/>
                        <a:latin typeface="Arial"/>
                        <a:ea typeface="Times New Roman"/>
                        <a:cs typeface="Times New Roman"/>
                      </a:endParaRPr>
                    </a:p>
                  </a:txBody>
                  <a:tcPr marL="63530" marR="6353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a:noFill/>
                    </a:lnT>
                    <a:lnB w="38100" cap="flat" cmpd="sng" algn="ctr">
                      <a:solidFill>
                        <a:schemeClr val="bg1"/>
                      </a:solidFill>
                      <a:prstDash val="solid"/>
                      <a:round/>
                      <a:headEnd type="none" w="med" len="med"/>
                      <a:tailEnd type="none" w="med" len="med"/>
                    </a:lnB>
                    <a:solidFill>
                      <a:srgbClr val="A5DAAD"/>
                    </a:solidFill>
                  </a:tcPr>
                </a:tc>
                <a:tc hMerge="1">
                  <a:txBody>
                    <a:bodyPr/>
                    <a:lstStyle/>
                    <a:p>
                      <a:pPr>
                        <a:lnSpc>
                          <a:spcPts val="1200"/>
                        </a:lnSpc>
                        <a:spcAft>
                          <a:spcPts val="0"/>
                        </a:spcAft>
                      </a:pPr>
                      <a:endParaRPr lang="de-DE" sz="800" b="1" dirty="0">
                        <a:effectLst/>
                        <a:latin typeface="Arial"/>
                        <a:ea typeface="Times New Roman"/>
                        <a:cs typeface="Times New Roman"/>
                      </a:endParaRPr>
                    </a:p>
                  </a:txBody>
                  <a:tcPr marL="63530" marR="63530" marT="0" marB="0" anchor="ctr">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a:noFill/>
                    </a:lnT>
                    <a:lnB w="38100" cap="flat" cmpd="sng" algn="ctr">
                      <a:solidFill>
                        <a:schemeClr val="bg1"/>
                      </a:solidFill>
                      <a:prstDash val="solid"/>
                      <a:round/>
                      <a:headEnd type="none" w="med" len="med"/>
                      <a:tailEnd type="none" w="med" len="med"/>
                    </a:lnB>
                    <a:solidFill>
                      <a:srgbClr val="A5DAAD"/>
                    </a:solidFill>
                  </a:tcPr>
                </a:tc>
                <a:tc hMerge="1">
                  <a:txBody>
                    <a:bodyPr/>
                    <a:lstStyle/>
                    <a:p>
                      <a:pPr algn="l">
                        <a:lnSpc>
                          <a:spcPts val="1200"/>
                        </a:lnSpc>
                        <a:spcAft>
                          <a:spcPts val="0"/>
                        </a:spcAft>
                      </a:pPr>
                      <a:endParaRPr lang="de-DE" sz="800" b="1" dirty="0">
                        <a:effectLst/>
                        <a:latin typeface="Arial"/>
                        <a:ea typeface="Times New Roman"/>
                        <a:cs typeface="Times New Roman"/>
                      </a:endParaRPr>
                    </a:p>
                  </a:txBody>
                  <a:tcPr marL="63530" marR="63530" marT="0" marB="0" anchor="ctr">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a:noFill/>
                    </a:lnT>
                    <a:lnB w="38100" cap="flat" cmpd="sng" algn="ctr">
                      <a:solidFill>
                        <a:schemeClr val="bg1"/>
                      </a:solidFill>
                      <a:prstDash val="solid"/>
                      <a:round/>
                      <a:headEnd type="none" w="med" len="med"/>
                      <a:tailEnd type="none" w="med" len="med"/>
                    </a:lnB>
                    <a:solidFill>
                      <a:srgbClr val="A5DAAD"/>
                    </a:solidFill>
                  </a:tcPr>
                </a:tc>
                <a:extLst>
                  <a:ext uri="{0D108BD9-81ED-4DB2-BD59-A6C34878D82A}">
                    <a16:rowId xmlns:a16="http://schemas.microsoft.com/office/drawing/2014/main" val="10000"/>
                  </a:ext>
                </a:extLst>
              </a:tr>
              <a:tr h="360000">
                <a:tc vMerge="1">
                  <a:txBody>
                    <a:bodyPr/>
                    <a:lstStyle/>
                    <a:p>
                      <a:pPr>
                        <a:lnSpc>
                          <a:spcPts val="1200"/>
                        </a:lnSpc>
                        <a:spcBef>
                          <a:spcPts val="300"/>
                        </a:spcBef>
                        <a:spcAft>
                          <a:spcPts val="300"/>
                        </a:spcAft>
                      </a:pPr>
                      <a:endParaRPr lang="de-DE" sz="800" dirty="0">
                        <a:effectLst/>
                        <a:latin typeface="Arial"/>
                        <a:ea typeface="Times New Roman"/>
                        <a:cs typeface="Times New Roman"/>
                      </a:endParaRPr>
                    </a:p>
                  </a:txBody>
                  <a:tcPr marL="63530" marR="63530" marT="0" marB="0" anchor="ctr">
                    <a:lnL>
                      <a:noFill/>
                    </a:lnL>
                    <a:lnR w="57150" cap="flat" cmpd="sng" algn="ctr">
                      <a:solidFill>
                        <a:srgbClr val="FFFFFF"/>
                      </a:solidFill>
                      <a:prstDash val="solid"/>
                      <a:round/>
                      <a:headEnd type="none" w="med" len="med"/>
                      <a:tailEnd type="none" w="med" len="med"/>
                    </a:lnR>
                    <a:lnT w="57150" cap="flat" cmpd="sng" algn="ctr">
                      <a:noFill/>
                      <a:prstDash val="solid"/>
                      <a:round/>
                      <a:headEnd type="none" w="med" len="med"/>
                      <a:tailEnd type="none" w="med" len="med"/>
                    </a:lnT>
                    <a:lnB w="57150" cap="flat" cmpd="sng" algn="ctr">
                      <a:noFill/>
                      <a:prstDash val="solid"/>
                      <a:round/>
                      <a:headEnd type="none" w="med" len="med"/>
                      <a:tailEnd type="none" w="med" len="med"/>
                    </a:lnB>
                    <a:solidFill>
                      <a:srgbClr val="E8F5EA"/>
                    </a:solidFill>
                  </a:tcPr>
                </a:tc>
                <a:tc>
                  <a:txBody>
                    <a:bodyPr/>
                    <a:lstStyle/>
                    <a:p>
                      <a:pPr>
                        <a:lnSpc>
                          <a:spcPts val="1200"/>
                        </a:lnSpc>
                        <a:spcBef>
                          <a:spcPts val="300"/>
                        </a:spcBef>
                        <a:spcAft>
                          <a:spcPts val="300"/>
                        </a:spcAft>
                      </a:pPr>
                      <a:r>
                        <a:rPr lang="de-DE" sz="800" b="1" dirty="0">
                          <a:effectLst/>
                          <a:latin typeface="Arial"/>
                          <a:ea typeface="Times New Roman"/>
                          <a:cs typeface="Arial"/>
                        </a:rPr>
                        <a:t>2019</a:t>
                      </a: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8C57F"/>
                    </a:solidFill>
                  </a:tcPr>
                </a:tc>
                <a:tc>
                  <a:txBody>
                    <a:bodyPr/>
                    <a:lstStyle/>
                    <a:p>
                      <a:pPr>
                        <a:lnSpc>
                          <a:spcPts val="1200"/>
                        </a:lnSpc>
                        <a:spcBef>
                          <a:spcPts val="300"/>
                        </a:spcBef>
                        <a:spcAft>
                          <a:spcPts val="300"/>
                        </a:spcAft>
                      </a:pPr>
                      <a:r>
                        <a:rPr lang="de-DE" sz="800" b="1" dirty="0">
                          <a:effectLst/>
                          <a:latin typeface="Arial"/>
                          <a:ea typeface="Times New Roman"/>
                          <a:cs typeface="Arial"/>
                        </a:rPr>
                        <a:t>2020</a:t>
                      </a: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8C57F"/>
                    </a:solidFill>
                  </a:tcPr>
                </a:tc>
                <a:tc>
                  <a:txBody>
                    <a:bodyPr/>
                    <a:lstStyle/>
                    <a:p>
                      <a:pPr>
                        <a:lnSpc>
                          <a:spcPts val="1200"/>
                        </a:lnSpc>
                        <a:spcBef>
                          <a:spcPts val="300"/>
                        </a:spcBef>
                        <a:spcAft>
                          <a:spcPts val="300"/>
                        </a:spcAft>
                      </a:pPr>
                      <a:r>
                        <a:rPr lang="de-DE" sz="800" b="1" dirty="0">
                          <a:effectLst/>
                          <a:latin typeface="Arial"/>
                          <a:ea typeface="Times New Roman"/>
                          <a:cs typeface="Arial"/>
                        </a:rPr>
                        <a:t>2021</a:t>
                      </a: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8C57F"/>
                    </a:solidFill>
                  </a:tcPr>
                </a:tc>
                <a:tc>
                  <a:txBody>
                    <a:bodyPr/>
                    <a:lstStyle/>
                    <a:p>
                      <a:pPr>
                        <a:lnSpc>
                          <a:spcPts val="1200"/>
                        </a:lnSpc>
                        <a:spcBef>
                          <a:spcPts val="300"/>
                        </a:spcBef>
                        <a:spcAft>
                          <a:spcPts val="300"/>
                        </a:spcAft>
                      </a:pPr>
                      <a:r>
                        <a:rPr lang="de-DE" sz="800" b="1" dirty="0">
                          <a:effectLst/>
                          <a:latin typeface="Arial"/>
                          <a:ea typeface="Times New Roman"/>
                          <a:cs typeface="Arial"/>
                        </a:rPr>
                        <a:t>2022</a:t>
                      </a: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8C57F"/>
                    </a:solidFill>
                  </a:tcPr>
                </a:tc>
                <a:tc>
                  <a:txBody>
                    <a:bodyPr/>
                    <a:lstStyle/>
                    <a:p>
                      <a:pPr>
                        <a:lnSpc>
                          <a:spcPts val="1200"/>
                        </a:lnSpc>
                        <a:spcBef>
                          <a:spcPts val="300"/>
                        </a:spcBef>
                        <a:spcAft>
                          <a:spcPts val="300"/>
                        </a:spcAft>
                      </a:pPr>
                      <a:r>
                        <a:rPr lang="de-DE" sz="800" b="1" dirty="0">
                          <a:effectLst/>
                          <a:latin typeface="Arial"/>
                          <a:ea typeface="Times New Roman"/>
                          <a:cs typeface="Arial"/>
                        </a:rPr>
                        <a:t>2019</a:t>
                      </a: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8C57F"/>
                    </a:solidFill>
                  </a:tcPr>
                </a:tc>
                <a:tc>
                  <a:txBody>
                    <a:bodyPr/>
                    <a:lstStyle/>
                    <a:p>
                      <a:pPr>
                        <a:lnSpc>
                          <a:spcPts val="1200"/>
                        </a:lnSpc>
                        <a:spcBef>
                          <a:spcPts val="300"/>
                        </a:spcBef>
                        <a:spcAft>
                          <a:spcPts val="300"/>
                        </a:spcAft>
                      </a:pPr>
                      <a:r>
                        <a:rPr lang="de-DE" sz="800" b="1" dirty="0">
                          <a:effectLst/>
                          <a:latin typeface="Arial"/>
                          <a:ea typeface="Times New Roman"/>
                          <a:cs typeface="Arial"/>
                        </a:rPr>
                        <a:t>2020</a:t>
                      </a: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8C57F"/>
                    </a:solidFill>
                  </a:tcPr>
                </a:tc>
                <a:tc>
                  <a:txBody>
                    <a:bodyPr/>
                    <a:lstStyle/>
                    <a:p>
                      <a:pPr>
                        <a:lnSpc>
                          <a:spcPts val="1200"/>
                        </a:lnSpc>
                        <a:spcBef>
                          <a:spcPts val="300"/>
                        </a:spcBef>
                        <a:spcAft>
                          <a:spcPts val="300"/>
                        </a:spcAft>
                      </a:pPr>
                      <a:r>
                        <a:rPr lang="de-DE" sz="800" b="1" dirty="0">
                          <a:effectLst/>
                          <a:latin typeface="Arial"/>
                          <a:ea typeface="Times New Roman"/>
                          <a:cs typeface="Arial"/>
                        </a:rPr>
                        <a:t>2021</a:t>
                      </a: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8C57F"/>
                    </a:solidFill>
                  </a:tcPr>
                </a:tc>
                <a:tc>
                  <a:txBody>
                    <a:bodyPr/>
                    <a:lstStyle/>
                    <a:p>
                      <a:pPr>
                        <a:lnSpc>
                          <a:spcPts val="1200"/>
                        </a:lnSpc>
                        <a:spcBef>
                          <a:spcPts val="300"/>
                        </a:spcBef>
                        <a:spcAft>
                          <a:spcPts val="300"/>
                        </a:spcAft>
                      </a:pPr>
                      <a:r>
                        <a:rPr lang="de-DE" sz="800" b="1" dirty="0">
                          <a:effectLst/>
                          <a:latin typeface="Arial"/>
                          <a:ea typeface="Times New Roman"/>
                          <a:cs typeface="Arial"/>
                        </a:rPr>
                        <a:t>2022</a:t>
                      </a:r>
                    </a:p>
                  </a:txBody>
                  <a:tcPr marL="68580" marR="68580" marT="0" marB="0" anchor="ctr">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8C57F"/>
                    </a:solidFill>
                  </a:tcPr>
                </a:tc>
                <a:extLst>
                  <a:ext uri="{0D108BD9-81ED-4DB2-BD59-A6C34878D82A}">
                    <a16:rowId xmlns:a16="http://schemas.microsoft.com/office/drawing/2014/main" val="10001"/>
                  </a:ext>
                </a:extLst>
              </a:tr>
              <a:tr h="219600">
                <a:tc>
                  <a:txBody>
                    <a:bodyPr/>
                    <a:lstStyle/>
                    <a:p>
                      <a:pPr marL="0" marR="0" indent="0" algn="l" defTabSz="914400" rtl="0" eaLnBrk="1" fontAlgn="auto" latinLnBrk="0" hangingPunct="1">
                        <a:lnSpc>
                          <a:spcPts val="1200"/>
                        </a:lnSpc>
                        <a:spcBef>
                          <a:spcPts val="0"/>
                        </a:spcBef>
                        <a:spcAft>
                          <a:spcPts val="0"/>
                        </a:spcAft>
                        <a:buClrTx/>
                        <a:buSzTx/>
                        <a:buFontTx/>
                        <a:buNone/>
                        <a:tabLst/>
                        <a:defRPr/>
                      </a:pPr>
                      <a:r>
                        <a:rPr lang="de-DE" sz="800" b="1" dirty="0">
                          <a:effectLst/>
                          <a:latin typeface="Arial"/>
                          <a:ea typeface="Times New Roman"/>
                          <a:cs typeface="Arial"/>
                        </a:rPr>
                        <a:t>Kategorie C</a:t>
                      </a:r>
                      <a:endParaRPr lang="de-DE" sz="800" dirty="0">
                        <a:effectLst/>
                        <a:latin typeface="Arial"/>
                        <a:ea typeface="Times New Roman"/>
                        <a:cs typeface="Times New Roman"/>
                      </a:endParaRPr>
                    </a:p>
                  </a:txBody>
                  <a:tcPr marL="63530" marR="0" marT="0" marB="0" anchor="ctr">
                    <a:lnL w="63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marL="0" marR="0" indent="0" algn="ctr" defTabSz="914400" rtl="0" eaLnBrk="1" fontAlgn="auto" latinLnBrk="0" hangingPunct="1">
                        <a:lnSpc>
                          <a:spcPts val="1200"/>
                        </a:lnSpc>
                        <a:spcBef>
                          <a:spcPts val="0"/>
                        </a:spcBef>
                        <a:spcAft>
                          <a:spcPts val="0"/>
                        </a:spcAft>
                        <a:buClrTx/>
                        <a:buSzTx/>
                        <a:buFontTx/>
                        <a:buNone/>
                        <a:tabLst/>
                        <a:defRPr/>
                      </a:pPr>
                      <a:r>
                        <a:rPr lang="de-DE" sz="800" b="0" dirty="0">
                          <a:solidFill>
                            <a:srgbClr val="000000"/>
                          </a:solidFill>
                          <a:effectLst/>
                          <a:latin typeface="Arial"/>
                          <a:ea typeface="Times New Roman"/>
                          <a:cs typeface="Arial"/>
                        </a:rPr>
                        <a:t>0 ≤ C ≤ 79</a:t>
                      </a:r>
                      <a:endParaRPr lang="de-DE" sz="800" b="0" dirty="0">
                        <a:effectLst/>
                        <a:latin typeface="Arial"/>
                        <a:ea typeface="Times New Roman"/>
                        <a:cs typeface="Times New Roman"/>
                      </a:endParaRPr>
                    </a:p>
                  </a:txBody>
                  <a:tcPr marL="63530" marR="6353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marL="0" marR="0" indent="0" algn="ctr" defTabSz="914400" rtl="0" eaLnBrk="1" fontAlgn="auto" latinLnBrk="0" hangingPunct="1">
                        <a:lnSpc>
                          <a:spcPts val="1200"/>
                        </a:lnSpc>
                        <a:spcBef>
                          <a:spcPts val="0"/>
                        </a:spcBef>
                        <a:spcAft>
                          <a:spcPts val="0"/>
                        </a:spcAft>
                        <a:buClrTx/>
                        <a:buSzTx/>
                        <a:buFontTx/>
                        <a:buNone/>
                        <a:tabLst/>
                        <a:defRPr/>
                      </a:pPr>
                      <a:r>
                        <a:rPr lang="de-DE" sz="800" b="0" dirty="0">
                          <a:solidFill>
                            <a:srgbClr val="000000"/>
                          </a:solidFill>
                          <a:effectLst/>
                          <a:latin typeface="Arial"/>
                          <a:ea typeface="Times New Roman"/>
                          <a:cs typeface="Arial"/>
                        </a:rPr>
                        <a:t>0 ≤ C ≤ 79</a:t>
                      </a:r>
                      <a:endParaRPr lang="de-DE" sz="800" b="0" dirty="0">
                        <a:effectLst/>
                        <a:latin typeface="Arial"/>
                        <a:ea typeface="Times New Roman"/>
                        <a:cs typeface="Times New Roman"/>
                      </a:endParaRPr>
                    </a:p>
                  </a:txBody>
                  <a:tcPr marL="63530" marR="6353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marL="0" marR="0" indent="0" algn="ctr" defTabSz="914400" rtl="0" eaLnBrk="1" fontAlgn="auto" latinLnBrk="0" hangingPunct="1">
                        <a:lnSpc>
                          <a:spcPts val="1200"/>
                        </a:lnSpc>
                        <a:spcBef>
                          <a:spcPts val="0"/>
                        </a:spcBef>
                        <a:spcAft>
                          <a:spcPts val="0"/>
                        </a:spcAft>
                        <a:buClrTx/>
                        <a:buSzTx/>
                        <a:buFontTx/>
                        <a:buNone/>
                        <a:tabLst/>
                        <a:defRPr/>
                      </a:pPr>
                      <a:r>
                        <a:rPr lang="de-DE" sz="800" b="0" dirty="0">
                          <a:solidFill>
                            <a:srgbClr val="000000"/>
                          </a:solidFill>
                          <a:effectLst/>
                          <a:latin typeface="Arial"/>
                          <a:ea typeface="Times New Roman"/>
                          <a:cs typeface="Arial"/>
                        </a:rPr>
                        <a:t>0 ≤ C ≤ 79</a:t>
                      </a:r>
                      <a:endParaRPr lang="de-DE" sz="800" b="0" dirty="0">
                        <a:effectLst/>
                        <a:latin typeface="Arial"/>
                        <a:ea typeface="Times New Roman"/>
                        <a:cs typeface="Times New Roman"/>
                      </a:endParaRPr>
                    </a:p>
                  </a:txBody>
                  <a:tcPr marL="63530" marR="6353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marL="0" marR="0" indent="0" algn="ctr" defTabSz="914400" rtl="0" eaLnBrk="1" fontAlgn="auto" latinLnBrk="0" hangingPunct="1">
                        <a:lnSpc>
                          <a:spcPts val="1200"/>
                        </a:lnSpc>
                        <a:spcBef>
                          <a:spcPts val="0"/>
                        </a:spcBef>
                        <a:spcAft>
                          <a:spcPts val="0"/>
                        </a:spcAft>
                        <a:buClrTx/>
                        <a:buSzTx/>
                        <a:buFontTx/>
                        <a:buNone/>
                        <a:tabLst/>
                        <a:defRPr/>
                      </a:pPr>
                      <a:r>
                        <a:rPr lang="de-DE" sz="800" b="0" dirty="0" err="1">
                          <a:solidFill>
                            <a:srgbClr val="000000"/>
                          </a:solidFill>
                          <a:effectLst/>
                          <a:latin typeface="Arial"/>
                          <a:ea typeface="Times New Roman"/>
                          <a:cs typeface="Arial"/>
                        </a:rPr>
                        <a:t>0 ≤ C ≤ 75</a:t>
                      </a:r>
                      <a:endParaRPr lang="de-DE" sz="800" b="0" dirty="0">
                        <a:effectLst/>
                        <a:latin typeface="Arial"/>
                        <a:ea typeface="Times New Roman"/>
                        <a:cs typeface="Times New Roman"/>
                      </a:endParaRPr>
                    </a:p>
                  </a:txBody>
                  <a:tcPr marL="63530" marR="6353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marL="0" marR="0" indent="0" algn="ctr" defTabSz="914400" rtl="0" eaLnBrk="1" fontAlgn="auto" latinLnBrk="0" hangingPunct="1">
                        <a:lnSpc>
                          <a:spcPts val="1200"/>
                        </a:lnSpc>
                        <a:spcBef>
                          <a:spcPts val="300"/>
                        </a:spcBef>
                        <a:spcAft>
                          <a:spcPts val="300"/>
                        </a:spcAft>
                        <a:buClrTx/>
                        <a:buSzTx/>
                        <a:buFontTx/>
                        <a:buNone/>
                        <a:tabLst/>
                        <a:defRPr/>
                      </a:pPr>
                      <a:r>
                        <a:rPr lang="de-DE" sz="800" dirty="0">
                          <a:solidFill>
                            <a:schemeClr val="tx1"/>
                          </a:solidFill>
                          <a:effectLst/>
                          <a:latin typeface="Arial"/>
                          <a:ea typeface="Times New Roman"/>
                          <a:cs typeface="Arial"/>
                        </a:rPr>
                        <a:t>9</a:t>
                      </a: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marL="0" marR="0" indent="0" algn="ctr" defTabSz="914400" rtl="0" eaLnBrk="1" fontAlgn="auto" latinLnBrk="0" hangingPunct="1">
                        <a:lnSpc>
                          <a:spcPts val="1200"/>
                        </a:lnSpc>
                        <a:spcBef>
                          <a:spcPts val="300"/>
                        </a:spcBef>
                        <a:spcAft>
                          <a:spcPts val="300"/>
                        </a:spcAft>
                        <a:buClrTx/>
                        <a:buSzTx/>
                        <a:buFontTx/>
                        <a:buNone/>
                        <a:tabLst/>
                        <a:defRPr/>
                      </a:pPr>
                      <a:r>
                        <a:rPr lang="de-DE" sz="800" dirty="0">
                          <a:solidFill>
                            <a:schemeClr val="tx1"/>
                          </a:solidFill>
                          <a:effectLst/>
                          <a:latin typeface="Arial"/>
                          <a:ea typeface="Times New Roman"/>
                          <a:cs typeface="Arial"/>
                        </a:rPr>
                        <a:t>9</a:t>
                      </a: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marL="0" marR="0" indent="0" algn="ctr" defTabSz="914400" rtl="0" eaLnBrk="1" fontAlgn="auto" latinLnBrk="0" hangingPunct="1">
                        <a:lnSpc>
                          <a:spcPts val="1200"/>
                        </a:lnSpc>
                        <a:spcBef>
                          <a:spcPts val="300"/>
                        </a:spcBef>
                        <a:spcAft>
                          <a:spcPts val="300"/>
                        </a:spcAft>
                        <a:buClrTx/>
                        <a:buSzTx/>
                        <a:buFontTx/>
                        <a:buNone/>
                        <a:tabLst/>
                        <a:defRPr/>
                      </a:pPr>
                      <a:r>
                        <a:rPr lang="de-DE" sz="800" dirty="0">
                          <a:solidFill>
                            <a:schemeClr val="tx1"/>
                          </a:solidFill>
                          <a:effectLst/>
                          <a:latin typeface="Arial"/>
                          <a:ea typeface="Times New Roman"/>
                          <a:cs typeface="Arial"/>
                        </a:rPr>
                        <a:t>12</a:t>
                      </a: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marL="0" marR="0" indent="0" algn="ctr" defTabSz="914400" rtl="0" eaLnBrk="1" fontAlgn="auto" latinLnBrk="0" hangingPunct="1">
                        <a:lnSpc>
                          <a:spcPts val="1200"/>
                        </a:lnSpc>
                        <a:spcBef>
                          <a:spcPts val="300"/>
                        </a:spcBef>
                        <a:spcAft>
                          <a:spcPts val="300"/>
                        </a:spcAft>
                        <a:buClrTx/>
                        <a:buSzTx/>
                        <a:buFontTx/>
                        <a:buNone/>
                        <a:tabLst/>
                        <a:defRPr/>
                      </a:pPr>
                      <a:r>
                        <a:rPr lang="de-DE" sz="800" dirty="0">
                          <a:solidFill>
                            <a:schemeClr val="tx1"/>
                          </a:solidFill>
                          <a:effectLst/>
                          <a:latin typeface="Arial"/>
                          <a:ea typeface="Times New Roman"/>
                          <a:cs typeface="Arial"/>
                        </a:rPr>
                        <a:t>12</a:t>
                      </a:r>
                    </a:p>
                  </a:txBody>
                  <a:tcPr marL="68580" marR="68580" marT="0" marB="0" anchor="ctr">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extLst>
                  <a:ext uri="{0D108BD9-81ED-4DB2-BD59-A6C34878D82A}">
                    <a16:rowId xmlns:a16="http://schemas.microsoft.com/office/drawing/2014/main" val="10002"/>
                  </a:ext>
                </a:extLst>
              </a:tr>
              <a:tr h="219600">
                <a:tc>
                  <a:txBody>
                    <a:bodyPr/>
                    <a:lstStyle/>
                    <a:p>
                      <a:pPr marL="0" marR="0" indent="0" algn="l" defTabSz="914400" rtl="0" eaLnBrk="1" fontAlgn="auto" latinLnBrk="0" hangingPunct="1">
                        <a:lnSpc>
                          <a:spcPts val="1200"/>
                        </a:lnSpc>
                        <a:spcBef>
                          <a:spcPts val="0"/>
                        </a:spcBef>
                        <a:spcAft>
                          <a:spcPts val="0"/>
                        </a:spcAft>
                        <a:buClrTx/>
                        <a:buSzTx/>
                        <a:buFontTx/>
                        <a:buNone/>
                        <a:tabLst/>
                        <a:defRPr/>
                      </a:pPr>
                      <a:r>
                        <a:rPr lang="de-DE" sz="800" b="1" dirty="0">
                          <a:effectLst/>
                          <a:latin typeface="Arial"/>
                          <a:ea typeface="Times New Roman"/>
                          <a:cs typeface="Arial"/>
                        </a:rPr>
                        <a:t>Kategorie B</a:t>
                      </a:r>
                      <a:endParaRPr lang="de-DE" sz="800" dirty="0">
                        <a:effectLst/>
                        <a:latin typeface="Arial"/>
                        <a:ea typeface="Times New Roman"/>
                        <a:cs typeface="Times New Roman"/>
                      </a:endParaRPr>
                    </a:p>
                  </a:txBody>
                  <a:tcPr marL="63530" marR="63530" marT="0" marB="0" anchor="ctr">
                    <a:lnL w="63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de-DE" sz="800" b="0" dirty="0">
                          <a:solidFill>
                            <a:srgbClr val="000000"/>
                          </a:solidFill>
                          <a:effectLst/>
                          <a:latin typeface="Arial"/>
                          <a:ea typeface="Times New Roman"/>
                          <a:cs typeface="Arial"/>
                        </a:rPr>
                        <a:t>79 &lt; B ≤ 99</a:t>
                      </a:r>
                      <a:endParaRPr lang="de-DE" sz="800" dirty="0">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de-DE" sz="800" b="0" dirty="0">
                          <a:solidFill>
                            <a:srgbClr val="000000"/>
                          </a:solidFill>
                          <a:effectLst/>
                          <a:latin typeface="Arial"/>
                          <a:ea typeface="Times New Roman"/>
                          <a:cs typeface="Arial"/>
                        </a:rPr>
                        <a:t>79 &lt; B ≤ 99</a:t>
                      </a:r>
                      <a:endParaRPr lang="de-DE" sz="800" dirty="0">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de-DE" sz="800" b="0" dirty="0">
                          <a:solidFill>
                            <a:srgbClr val="000000"/>
                          </a:solidFill>
                          <a:effectLst/>
                          <a:latin typeface="Arial"/>
                          <a:ea typeface="Times New Roman"/>
                          <a:cs typeface="Arial"/>
                        </a:rPr>
                        <a:t>79 &lt; B ≤ 99</a:t>
                      </a:r>
                      <a:endParaRPr lang="de-DE" sz="800" dirty="0">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de-DE" sz="800" b="0" dirty="0" err="1">
                          <a:solidFill>
                            <a:srgbClr val="000000"/>
                          </a:solidFill>
                          <a:effectLst/>
                          <a:latin typeface="Arial"/>
                          <a:ea typeface="Times New Roman"/>
                          <a:cs typeface="Arial"/>
                        </a:rPr>
                        <a:t>75 &lt; B ≤ 94</a:t>
                      </a:r>
                      <a:endParaRPr lang="de-DE" sz="800" dirty="0">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de-DE" sz="800" dirty="0">
                          <a:solidFill>
                            <a:schemeClr val="tx1"/>
                          </a:solidFill>
                          <a:effectLst/>
                          <a:latin typeface="Arial"/>
                          <a:ea typeface="Times New Roman"/>
                          <a:cs typeface="Arial"/>
                        </a:rPr>
                        <a:t>87</a:t>
                      </a:r>
                      <a:endParaRPr lang="de-DE" sz="8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de-DE" sz="800" dirty="0">
                          <a:solidFill>
                            <a:schemeClr val="tx1"/>
                          </a:solidFill>
                          <a:effectLst/>
                          <a:latin typeface="Arial"/>
                          <a:ea typeface="Times New Roman"/>
                          <a:cs typeface="Arial"/>
                        </a:rPr>
                        <a:t>85</a:t>
                      </a:r>
                      <a:endParaRPr lang="de-DE" sz="8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de-DE" sz="800" dirty="0">
                          <a:solidFill>
                            <a:schemeClr val="tx1"/>
                          </a:solidFill>
                          <a:effectLst/>
                          <a:latin typeface="Arial"/>
                          <a:ea typeface="Times New Roman"/>
                          <a:cs typeface="Arial"/>
                        </a:rPr>
                        <a:t>81</a:t>
                      </a:r>
                      <a:endParaRPr lang="de-DE" sz="8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de-DE" sz="800" dirty="0">
                          <a:solidFill>
                            <a:schemeClr val="tx1"/>
                          </a:solidFill>
                          <a:effectLst/>
                          <a:latin typeface="Arial"/>
                          <a:ea typeface="Times New Roman"/>
                          <a:cs typeface="Times New Roman"/>
                        </a:rPr>
                        <a:t>77</a:t>
                      </a:r>
                    </a:p>
                  </a:txBody>
                  <a:tcPr marL="68580" marR="68580" marT="0" marB="0" anchor="ctr">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extLst>
                  <a:ext uri="{0D108BD9-81ED-4DB2-BD59-A6C34878D82A}">
                    <a16:rowId xmlns:a16="http://schemas.microsoft.com/office/drawing/2014/main" val="10003"/>
                  </a:ext>
                </a:extLst>
              </a:tr>
              <a:tr h="219600">
                <a:tc>
                  <a:txBody>
                    <a:bodyPr/>
                    <a:lstStyle/>
                    <a:p>
                      <a:pPr marL="0" marR="0" indent="0" algn="l" defTabSz="914400" rtl="0" eaLnBrk="1" fontAlgn="auto" latinLnBrk="0" hangingPunct="1">
                        <a:lnSpc>
                          <a:spcPts val="1200"/>
                        </a:lnSpc>
                        <a:spcBef>
                          <a:spcPts val="300"/>
                        </a:spcBef>
                        <a:spcAft>
                          <a:spcPts val="300"/>
                        </a:spcAft>
                        <a:buClrTx/>
                        <a:buSzTx/>
                        <a:buFontTx/>
                        <a:buNone/>
                        <a:tabLst/>
                        <a:defRPr/>
                      </a:pPr>
                      <a:r>
                        <a:rPr lang="de-DE" sz="800" b="1" dirty="0">
                          <a:effectLst/>
                          <a:latin typeface="Arial"/>
                          <a:ea typeface="Times New Roman"/>
                          <a:cs typeface="Arial"/>
                        </a:rPr>
                        <a:t>Kategorie A</a:t>
                      </a:r>
                      <a:endParaRPr lang="de-DE" sz="800" dirty="0">
                        <a:effectLst/>
                        <a:latin typeface="Arial"/>
                        <a:ea typeface="Times New Roman"/>
                        <a:cs typeface="Times New Roman"/>
                      </a:endParaRPr>
                    </a:p>
                  </a:txBody>
                  <a:tcPr marL="63530" marR="63530" marT="0" marB="0" anchor="ctr">
                    <a:lnL w="63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marL="0" marR="0" indent="0" algn="ctr" defTabSz="914400" rtl="0" eaLnBrk="1" fontAlgn="auto" latinLnBrk="0" hangingPunct="1">
                        <a:lnSpc>
                          <a:spcPts val="1200"/>
                        </a:lnSpc>
                        <a:spcBef>
                          <a:spcPts val="300"/>
                        </a:spcBef>
                        <a:spcAft>
                          <a:spcPts val="300"/>
                        </a:spcAft>
                        <a:buClrTx/>
                        <a:buSzTx/>
                        <a:buFontTx/>
                        <a:buNone/>
                        <a:tabLst/>
                        <a:defRPr/>
                      </a:pPr>
                      <a:r>
                        <a:rPr lang="de-DE" sz="800" b="0" dirty="0">
                          <a:solidFill>
                            <a:srgbClr val="000000"/>
                          </a:solidFill>
                          <a:effectLst/>
                          <a:latin typeface="Arial"/>
                          <a:ea typeface="Times New Roman"/>
                          <a:cs typeface="Arial"/>
                        </a:rPr>
                        <a:t>99 &lt; A ≤ 114</a:t>
                      </a:r>
                      <a:endParaRPr lang="de-DE" sz="800" dirty="0">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marL="0" marR="0" indent="0" algn="ctr" defTabSz="914400" rtl="0" eaLnBrk="1" fontAlgn="auto" latinLnBrk="0" hangingPunct="1">
                        <a:lnSpc>
                          <a:spcPts val="1200"/>
                        </a:lnSpc>
                        <a:spcBef>
                          <a:spcPts val="300"/>
                        </a:spcBef>
                        <a:spcAft>
                          <a:spcPts val="300"/>
                        </a:spcAft>
                        <a:buClrTx/>
                        <a:buSzTx/>
                        <a:buFontTx/>
                        <a:buNone/>
                        <a:tabLst/>
                        <a:defRPr/>
                      </a:pPr>
                      <a:r>
                        <a:rPr lang="de-DE" sz="800" b="0" dirty="0">
                          <a:solidFill>
                            <a:srgbClr val="000000"/>
                          </a:solidFill>
                          <a:effectLst/>
                          <a:latin typeface="Arial"/>
                          <a:ea typeface="Times New Roman"/>
                          <a:cs typeface="Arial"/>
                        </a:rPr>
                        <a:t>99 &lt; A ≤ 114</a:t>
                      </a:r>
                      <a:endParaRPr lang="de-DE" sz="800" dirty="0">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marL="0" marR="0" indent="0" algn="ctr" defTabSz="914400" rtl="0" eaLnBrk="1" fontAlgn="auto" latinLnBrk="0" hangingPunct="1">
                        <a:lnSpc>
                          <a:spcPts val="1200"/>
                        </a:lnSpc>
                        <a:spcBef>
                          <a:spcPts val="300"/>
                        </a:spcBef>
                        <a:spcAft>
                          <a:spcPts val="300"/>
                        </a:spcAft>
                        <a:buClrTx/>
                        <a:buSzTx/>
                        <a:buFontTx/>
                        <a:buNone/>
                        <a:tabLst/>
                        <a:defRPr/>
                      </a:pPr>
                      <a:r>
                        <a:rPr lang="de-DE" sz="800" b="0" dirty="0">
                          <a:solidFill>
                            <a:srgbClr val="000000"/>
                          </a:solidFill>
                          <a:effectLst/>
                          <a:latin typeface="Arial"/>
                          <a:ea typeface="Times New Roman"/>
                          <a:cs typeface="Arial"/>
                        </a:rPr>
                        <a:t>99 &lt; A ≤ 114</a:t>
                      </a:r>
                      <a:endParaRPr lang="de-DE" sz="800" dirty="0">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marL="0" marR="0" indent="0" algn="ctr" defTabSz="914400" rtl="0" eaLnBrk="1" fontAlgn="auto" latinLnBrk="0" hangingPunct="1">
                        <a:lnSpc>
                          <a:spcPts val="1200"/>
                        </a:lnSpc>
                        <a:spcBef>
                          <a:spcPts val="300"/>
                        </a:spcBef>
                        <a:spcAft>
                          <a:spcPts val="300"/>
                        </a:spcAft>
                        <a:buClrTx/>
                        <a:buSzTx/>
                        <a:buFontTx/>
                        <a:buNone/>
                        <a:tabLst/>
                        <a:defRPr/>
                      </a:pPr>
                      <a:r>
                        <a:rPr lang="de-DE" sz="800" b="0" dirty="0" err="1">
                          <a:solidFill>
                            <a:srgbClr val="000000"/>
                          </a:solidFill>
                          <a:effectLst/>
                          <a:latin typeface="Arial"/>
                          <a:ea typeface="Times New Roman"/>
                          <a:cs typeface="Arial"/>
                        </a:rPr>
                        <a:t>94 &lt; A ≤ 108</a:t>
                      </a:r>
                      <a:endParaRPr lang="de-DE" sz="800" dirty="0">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marL="0" marR="0" indent="0" algn="ctr" defTabSz="914400" rtl="0" eaLnBrk="1" fontAlgn="auto" latinLnBrk="0" hangingPunct="1">
                        <a:lnSpc>
                          <a:spcPts val="1200"/>
                        </a:lnSpc>
                        <a:spcBef>
                          <a:spcPts val="300"/>
                        </a:spcBef>
                        <a:spcAft>
                          <a:spcPts val="300"/>
                        </a:spcAft>
                        <a:buClrTx/>
                        <a:buSzTx/>
                        <a:buFontTx/>
                        <a:buNone/>
                        <a:tabLst/>
                        <a:defRPr/>
                      </a:pPr>
                      <a:r>
                        <a:rPr lang="de-DE" sz="800" dirty="0">
                          <a:solidFill>
                            <a:schemeClr val="tx1"/>
                          </a:solidFill>
                          <a:effectLst/>
                          <a:latin typeface="Arial"/>
                          <a:ea typeface="Times New Roman"/>
                          <a:cs typeface="Arial"/>
                        </a:rPr>
                        <a:t>200</a:t>
                      </a:r>
                      <a:endParaRPr lang="de-DE" sz="800" kern="12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marL="0" marR="0" indent="0" algn="ctr" defTabSz="914400" rtl="0" eaLnBrk="1" fontAlgn="auto" latinLnBrk="0" hangingPunct="1">
                        <a:lnSpc>
                          <a:spcPts val="1200"/>
                        </a:lnSpc>
                        <a:spcBef>
                          <a:spcPts val="300"/>
                        </a:spcBef>
                        <a:spcAft>
                          <a:spcPts val="300"/>
                        </a:spcAft>
                        <a:buClrTx/>
                        <a:buSzTx/>
                        <a:buFontTx/>
                        <a:buNone/>
                        <a:tabLst/>
                        <a:defRPr/>
                      </a:pPr>
                      <a:r>
                        <a:rPr lang="de-DE" sz="800" dirty="0">
                          <a:solidFill>
                            <a:schemeClr val="tx1"/>
                          </a:solidFill>
                          <a:effectLst/>
                          <a:latin typeface="Arial"/>
                          <a:ea typeface="Times New Roman"/>
                          <a:cs typeface="Arial"/>
                        </a:rPr>
                        <a:t>207</a:t>
                      </a:r>
                      <a:endParaRPr lang="de-DE" sz="800" kern="12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marL="0" marR="0" indent="0" algn="ctr" defTabSz="914400" rtl="0" eaLnBrk="1" fontAlgn="auto" latinLnBrk="0" hangingPunct="1">
                        <a:lnSpc>
                          <a:spcPts val="1200"/>
                        </a:lnSpc>
                        <a:spcBef>
                          <a:spcPts val="300"/>
                        </a:spcBef>
                        <a:spcAft>
                          <a:spcPts val="300"/>
                        </a:spcAft>
                        <a:buClrTx/>
                        <a:buSzTx/>
                        <a:buFontTx/>
                        <a:buNone/>
                        <a:tabLst/>
                        <a:defRPr/>
                      </a:pPr>
                      <a:r>
                        <a:rPr lang="de-DE" sz="800" dirty="0">
                          <a:solidFill>
                            <a:schemeClr val="tx1"/>
                          </a:solidFill>
                          <a:effectLst/>
                          <a:latin typeface="Arial"/>
                          <a:ea typeface="Times New Roman"/>
                          <a:cs typeface="Arial"/>
                        </a:rPr>
                        <a:t>203</a:t>
                      </a:r>
                      <a:endParaRPr lang="de-DE" sz="800" kern="12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marL="0" marR="0" indent="0" algn="ctr" defTabSz="914400" rtl="0" eaLnBrk="1" fontAlgn="auto" latinLnBrk="0" hangingPunct="1">
                        <a:lnSpc>
                          <a:spcPts val="1200"/>
                        </a:lnSpc>
                        <a:spcBef>
                          <a:spcPts val="300"/>
                        </a:spcBef>
                        <a:spcAft>
                          <a:spcPts val="300"/>
                        </a:spcAft>
                        <a:buClrTx/>
                        <a:buSzTx/>
                        <a:buFontTx/>
                        <a:buNone/>
                        <a:tabLst/>
                        <a:defRPr/>
                      </a:pPr>
                      <a:r>
                        <a:rPr lang="de-DE" sz="800" kern="1200" dirty="0">
                          <a:solidFill>
                            <a:schemeClr val="tx1"/>
                          </a:solidFill>
                          <a:effectLst/>
                          <a:latin typeface="Arial"/>
                          <a:ea typeface="Times New Roman"/>
                          <a:cs typeface="Times New Roman"/>
                        </a:rPr>
                        <a:t>217</a:t>
                      </a:r>
                    </a:p>
                  </a:txBody>
                  <a:tcPr marL="68580" marR="68580" marT="0" marB="0" anchor="ctr">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extLst>
                  <a:ext uri="{0D108BD9-81ED-4DB2-BD59-A6C34878D82A}">
                    <a16:rowId xmlns:a16="http://schemas.microsoft.com/office/drawing/2014/main" val="10004"/>
                  </a:ext>
                </a:extLst>
              </a:tr>
              <a:tr h="680400">
                <a:tc>
                  <a:txBody>
                    <a:bodyPr/>
                    <a:lstStyle/>
                    <a:p>
                      <a:pPr>
                        <a:lnSpc>
                          <a:spcPts val="1200"/>
                        </a:lnSpc>
                        <a:spcBef>
                          <a:spcPts val="100"/>
                        </a:spcBef>
                        <a:spcAft>
                          <a:spcPts val="0"/>
                        </a:spcAft>
                      </a:pPr>
                      <a:r>
                        <a:rPr lang="de-DE" sz="800" b="1" dirty="0" err="1">
                          <a:solidFill>
                            <a:srgbClr val="FFFFFF"/>
                          </a:solidFill>
                          <a:effectLst/>
                          <a:latin typeface="Arial"/>
                          <a:ea typeface="Times New Roman"/>
                          <a:cs typeface="Arial"/>
                        </a:rPr>
                        <a:t>FAD-Z177 V</a:t>
                      </a:r>
                      <a:endParaRPr lang="de-DE" sz="800" b="1" dirty="0">
                        <a:effectLst/>
                        <a:latin typeface="Arial"/>
                        <a:ea typeface="Times New Roman"/>
                        <a:cs typeface="Times New Roman"/>
                      </a:endParaRPr>
                    </a:p>
                  </a:txBody>
                  <a:tcPr marL="63530" marR="63530" marT="0" marB="0" anchor="ctr">
                    <a:lnL w="63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57150" cap="flat" cmpd="sng" algn="ctr">
                      <a:solidFill>
                        <a:srgbClr val="FFFFFF"/>
                      </a:solidFill>
                      <a:prstDash val="solid"/>
                      <a:round/>
                      <a:headEnd type="none" w="med" len="med"/>
                      <a:tailEnd type="none" w="med" len="med"/>
                    </a:lnB>
                    <a:solidFill>
                      <a:srgbClr val="A9121C"/>
                    </a:solidFill>
                  </a:tcPr>
                </a:tc>
                <a:tc>
                  <a:txBody>
                    <a:bodyPr/>
                    <a:lstStyle/>
                    <a:p>
                      <a:pPr>
                        <a:lnSpc>
                          <a:spcPts val="1200"/>
                        </a:lnSpc>
                        <a:spcBef>
                          <a:spcPts val="0"/>
                        </a:spcBef>
                        <a:spcAft>
                          <a:spcPts val="0"/>
                        </a:spcAft>
                      </a:pPr>
                      <a:r>
                        <a:rPr lang="de-DE" sz="800" dirty="0">
                          <a:solidFill>
                            <a:srgbClr val="FFFFFF"/>
                          </a:solidFill>
                          <a:effectLst/>
                          <a:latin typeface="Arial"/>
                          <a:ea typeface="Times New Roman"/>
                          <a:cs typeface="Arial"/>
                        </a:rPr>
                        <a:t>Kategorie
A</a:t>
                      </a:r>
                    </a:p>
                    <a:p>
                      <a:pPr>
                        <a:lnSpc>
                          <a:spcPts val="1200"/>
                        </a:lnSpc>
                        <a:spcBef>
                          <a:spcPts val="0"/>
                        </a:spcBef>
                        <a:spcAft>
                          <a:spcPts val="0"/>
                        </a:spcAft>
                      </a:pPr>
                      <a:r>
                        <a:rPr lang="de-DE" sz="800" dirty="0">
                          <a:solidFill>
                            <a:srgbClr val="FFFFFF"/>
                          </a:solidFill>
                          <a:effectLst/>
                          <a:latin typeface="Arial"/>
                          <a:ea typeface="Times New Roman"/>
                          <a:cs typeface="Arial"/>
                        </a:rPr>
                        <a:t>108 Pkt.</a:t>
                      </a:r>
                      <a:endParaRPr lang="de-DE" sz="800" dirty="0">
                        <a:effectLst/>
                        <a:latin typeface="Arial"/>
                        <a:ea typeface="Times New Roman"/>
                        <a:cs typeface="Times New Roman"/>
                      </a:endParaRPr>
                    </a:p>
                  </a:txBody>
                  <a:tcPr marL="36000" marR="3600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57150" cap="flat" cmpd="sng" algn="ctr">
                      <a:solidFill>
                        <a:srgbClr val="FFFFFF"/>
                      </a:solidFill>
                      <a:prstDash val="solid"/>
                      <a:round/>
                      <a:headEnd type="none" w="med" len="med"/>
                      <a:tailEnd type="none" w="med" len="med"/>
                    </a:lnB>
                    <a:solidFill>
                      <a:srgbClr val="A9121C"/>
                    </a:solidFill>
                  </a:tcPr>
                </a:tc>
                <a:tc>
                  <a:txBody>
                    <a:bodyPr/>
                    <a:lstStyle/>
                    <a:p>
                      <a:pPr>
                        <a:lnSpc>
                          <a:spcPts val="1200"/>
                        </a:lnSpc>
                        <a:spcBef>
                          <a:spcPts val="0"/>
                        </a:spcBef>
                        <a:spcAft>
                          <a:spcPts val="0"/>
                        </a:spcAft>
                      </a:pPr>
                      <a:r>
                        <a:rPr lang="de-DE" sz="800" dirty="0">
                          <a:solidFill>
                            <a:srgbClr val="FFFFFF"/>
                          </a:solidFill>
                          <a:effectLst/>
                          <a:latin typeface="Arial"/>
                          <a:ea typeface="Times New Roman"/>
                          <a:cs typeface="Arial"/>
                        </a:rPr>
                        <a:t>Kategorie
A</a:t>
                      </a:r>
                    </a:p>
                    <a:p>
                      <a:pPr>
                        <a:lnSpc>
                          <a:spcPts val="1200"/>
                        </a:lnSpc>
                        <a:spcBef>
                          <a:spcPts val="0"/>
                        </a:spcBef>
                        <a:spcAft>
                          <a:spcPts val="0"/>
                        </a:spcAft>
                      </a:pPr>
                      <a:r>
                        <a:rPr lang="de-DE" sz="800" dirty="0">
                          <a:solidFill>
                            <a:srgbClr val="FFFFFF"/>
                          </a:solidFill>
                          <a:effectLst/>
                          <a:latin typeface="Arial"/>
                          <a:ea typeface="Times New Roman"/>
                          <a:cs typeface="Arial"/>
                        </a:rPr>
                        <a:t>108 Pkt.</a:t>
                      </a:r>
                      <a:endParaRPr lang="de-DE" sz="800" dirty="0">
                        <a:effectLst/>
                        <a:latin typeface="Arial"/>
                        <a:ea typeface="Times New Roman"/>
                        <a:cs typeface="Times New Roman"/>
                      </a:endParaRPr>
                    </a:p>
                  </a:txBody>
                  <a:tcPr marL="36000" marR="3600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57150" cap="flat" cmpd="sng" algn="ctr">
                      <a:solidFill>
                        <a:srgbClr val="FFFFFF"/>
                      </a:solidFill>
                      <a:prstDash val="solid"/>
                      <a:round/>
                      <a:headEnd type="none" w="med" len="med"/>
                      <a:tailEnd type="none" w="med" len="med"/>
                    </a:lnB>
                    <a:solidFill>
                      <a:srgbClr val="A9121C"/>
                    </a:solidFill>
                  </a:tcPr>
                </a:tc>
                <a:tc>
                  <a:txBody>
                    <a:bodyPr/>
                    <a:lstStyle/>
                    <a:p>
                      <a:pPr>
                        <a:lnSpc>
                          <a:spcPts val="1200"/>
                        </a:lnSpc>
                        <a:spcBef>
                          <a:spcPts val="0"/>
                        </a:spcBef>
                        <a:spcAft>
                          <a:spcPts val="0"/>
                        </a:spcAft>
                      </a:pPr>
                      <a:r>
                        <a:rPr lang="de-DE" sz="800" dirty="0">
                          <a:solidFill>
                            <a:schemeClr val="bg1"/>
                          </a:solidFill>
                          <a:effectLst/>
                          <a:latin typeface="Arial"/>
                          <a:ea typeface="Times New Roman"/>
                          <a:cs typeface="Times New Roman"/>
                        </a:rPr>
                        <a:t>Kategorie
A</a:t>
                      </a:r>
                    </a:p>
                    <a:p>
                      <a:pPr>
                        <a:lnSpc>
                          <a:spcPts val="1200"/>
                        </a:lnSpc>
                        <a:spcBef>
                          <a:spcPts val="0"/>
                        </a:spcBef>
                        <a:spcAft>
                          <a:spcPts val="0"/>
                        </a:spcAft>
                      </a:pPr>
                      <a:r>
                        <a:rPr lang="de-DE" sz="800" dirty="0">
                          <a:solidFill>
                            <a:schemeClr val="bg1"/>
                          </a:solidFill>
                          <a:effectLst/>
                          <a:latin typeface="Arial"/>
                          <a:ea typeface="Times New Roman"/>
                          <a:cs typeface="Times New Roman"/>
                        </a:rPr>
                        <a:t>114 Pkt.</a:t>
                      </a:r>
                    </a:p>
                  </a:txBody>
                  <a:tcPr marL="36000" marR="3600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57150" cap="flat" cmpd="sng" algn="ctr">
                      <a:solidFill>
                        <a:srgbClr val="FFFFFF"/>
                      </a:solidFill>
                      <a:prstDash val="solid"/>
                      <a:round/>
                      <a:headEnd type="none" w="med" len="med"/>
                      <a:tailEnd type="none" w="med" len="med"/>
                    </a:lnB>
                    <a:solidFill>
                      <a:srgbClr val="A9121C"/>
                    </a:solidFill>
                  </a:tcPr>
                </a:tc>
                <a:tc>
                  <a:txBody>
                    <a:bodyPr/>
                    <a:lstStyle/>
                    <a:p>
                      <a:pPr>
                        <a:lnSpc>
                          <a:spcPts val="1200"/>
                        </a:lnSpc>
                        <a:spcBef>
                          <a:spcPts val="0"/>
                        </a:spcBef>
                        <a:spcAft>
                          <a:spcPts val="0"/>
                        </a:spcAft>
                      </a:pPr>
                      <a:r>
                        <a:rPr lang="de-DE" sz="800" dirty="0">
                          <a:solidFill>
                            <a:schemeClr val="bg1"/>
                          </a:solidFill>
                          <a:effectLst/>
                          <a:latin typeface="Arial"/>
                          <a:ea typeface="Times New Roman"/>
                          <a:cs typeface="Times New Roman"/>
                        </a:rPr>
                        <a:t>Kategorie
A</a:t>
                      </a:r>
                    </a:p>
                    <a:p>
                      <a:pPr>
                        <a:lnSpc>
                          <a:spcPts val="1200"/>
                        </a:lnSpc>
                        <a:spcBef>
                          <a:spcPts val="0"/>
                        </a:spcBef>
                        <a:spcAft>
                          <a:spcPts val="0"/>
                        </a:spcAft>
                      </a:pPr>
                      <a:r>
                        <a:rPr lang="de-DE" sz="800" dirty="0">
                          <a:solidFill>
                            <a:schemeClr val="bg1"/>
                          </a:solidFill>
                          <a:effectLst/>
                          <a:latin typeface="Arial"/>
                          <a:ea typeface="Times New Roman"/>
                          <a:cs typeface="Times New Roman"/>
                        </a:rPr>
                        <a:t>108 Pkt.</a:t>
                      </a:r>
                    </a:p>
                  </a:txBody>
                  <a:tcPr marL="36000" marR="3600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57150" cap="flat" cmpd="sng" algn="ctr">
                      <a:solidFill>
                        <a:srgbClr val="FFFFFF"/>
                      </a:solidFill>
                      <a:prstDash val="solid"/>
                      <a:round/>
                      <a:headEnd type="none" w="med" len="med"/>
                      <a:tailEnd type="none" w="med" len="med"/>
                    </a:lnB>
                    <a:solidFill>
                      <a:srgbClr val="A9121C"/>
                    </a:solidFill>
                  </a:tcPr>
                </a:tc>
                <a:tc>
                  <a:txBody>
                    <a:bodyPr/>
                    <a:lstStyle/>
                    <a:p>
                      <a:pPr>
                        <a:lnSpc>
                          <a:spcPts val="1200"/>
                        </a:lnSpc>
                        <a:spcBef>
                          <a:spcPts val="300"/>
                        </a:spcBef>
                        <a:spcAft>
                          <a:spcPts val="300"/>
                        </a:spcAft>
                      </a:pPr>
                      <a:endParaRPr lang="de-DE" sz="800" dirty="0">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57150" cap="flat" cmpd="sng" algn="ctr">
                      <a:solidFill>
                        <a:srgbClr val="FFFFFF"/>
                      </a:solidFill>
                      <a:prstDash val="solid"/>
                      <a:round/>
                      <a:headEnd type="none" w="med" len="med"/>
                      <a:tailEnd type="none" w="med" len="med"/>
                    </a:lnB>
                    <a:noFill/>
                  </a:tcPr>
                </a:tc>
                <a:tc>
                  <a:txBody>
                    <a:bodyPr/>
                    <a:lstStyle/>
                    <a:p>
                      <a:pPr lvl="1">
                        <a:lnSpc>
                          <a:spcPts val="1200"/>
                        </a:lnSpc>
                        <a:spcBef>
                          <a:spcPts val="300"/>
                        </a:spcBef>
                        <a:spcAft>
                          <a:spcPts val="300"/>
                        </a:spcAft>
                      </a:pPr>
                      <a:endParaRPr lang="de-DE" sz="800" dirty="0">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57150" cap="flat" cmpd="sng" algn="ctr">
                      <a:solidFill>
                        <a:srgbClr val="FFFFFF"/>
                      </a:solidFill>
                      <a:prstDash val="solid"/>
                      <a:round/>
                      <a:headEnd type="none" w="med" len="med"/>
                      <a:tailEnd type="none" w="med" len="med"/>
                    </a:lnB>
                    <a:noFill/>
                  </a:tcPr>
                </a:tc>
                <a:tc>
                  <a:txBody>
                    <a:bodyPr/>
                    <a:lstStyle/>
                    <a:p>
                      <a:pPr>
                        <a:lnSpc>
                          <a:spcPts val="1200"/>
                        </a:lnSpc>
                        <a:spcBef>
                          <a:spcPts val="300"/>
                        </a:spcBef>
                        <a:spcAft>
                          <a:spcPts val="300"/>
                        </a:spcAft>
                      </a:pPr>
                      <a:endParaRPr lang="de-DE" sz="800" dirty="0">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57150" cap="flat" cmpd="sng" algn="ctr">
                      <a:solidFill>
                        <a:srgbClr val="FFFFFF"/>
                      </a:solidFill>
                      <a:prstDash val="solid"/>
                      <a:round/>
                      <a:headEnd type="none" w="med" len="med"/>
                      <a:tailEnd type="none" w="med" len="med"/>
                    </a:lnB>
                    <a:noFill/>
                  </a:tcPr>
                </a:tc>
                <a:tc>
                  <a:txBody>
                    <a:bodyPr/>
                    <a:lstStyle/>
                    <a:p>
                      <a:pPr>
                        <a:lnSpc>
                          <a:spcPts val="1200"/>
                        </a:lnSpc>
                        <a:spcBef>
                          <a:spcPts val="300"/>
                        </a:spcBef>
                        <a:spcAft>
                          <a:spcPts val="300"/>
                        </a:spcAft>
                      </a:pPr>
                      <a:endParaRPr lang="de-DE" sz="800" dirty="0">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57150"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10005"/>
                  </a:ext>
                </a:extLst>
              </a:tr>
            </a:tbl>
          </a:graphicData>
        </a:graphic>
      </p:graphicFrame>
      <p:pic>
        <p:nvPicPr>
          <p:cNvPr id="12" name="Picture 5" descr="C:\Users\C.Keller\fad-z108__behandlung.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23201" y="980728"/>
            <a:ext cx="6847530" cy="3198599"/>
          </a:xfrm>
          <a:prstGeom prst="rect">
            <a:avLst/>
          </a:prstGeom>
          <a:noFill/>
          <a:extLst>
            <a:ext uri="{909E8E84-426E-40DD-AFC4-6F175D3DCCD1}">
              <a14:hiddenFill xmlns:a14="http://schemas.microsoft.com/office/drawing/2010/main">
                <a:solidFill>
                  <a:srgbClr val="FFFFFF"/>
                </a:solidFill>
              </a14:hiddenFill>
            </a:ext>
          </a:extLst>
        </p:spPr>
      </p:pic>
      <p:sp>
        <p:nvSpPr>
          <p:cNvPr id="17" name="Title 1">
            <a:extLst>
              <a:ext uri="{FF2B5EF4-FFF2-40B4-BE49-F238E27FC236}">
                <a16:creationId xmlns:a16="http://schemas.microsoft.com/office/drawing/2014/main" id="{508AD25D-EB1D-4112-A22A-CFB25F9214DC}"/>
              </a:ext>
            </a:extLst>
          </p:cNvPr>
          <p:cNvSpPr txBox="1">
            <a:spLocks/>
          </p:cNvSpPr>
          <p:nvPr/>
        </p:nvSpPr>
        <p:spPr bwMode="auto">
          <a:xfrm>
            <a:off x="165100" y="228600"/>
            <a:ext cx="717821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itchFamily="34" charset="0"/>
                <a:cs typeface="Arial" pitchFamily="34" charset="0"/>
              </a:defRPr>
            </a:lvl1pPr>
            <a:lvl2pPr marL="742950" indent="-285750" eaLnBrk="0" hangingPunct="0">
              <a:defRPr>
                <a:solidFill>
                  <a:schemeClr val="tx1"/>
                </a:solidFill>
                <a:latin typeface="Calibri" pitchFamily="34" charset="0"/>
                <a:cs typeface="Arial" pitchFamily="34" charset="0"/>
              </a:defRPr>
            </a:lvl2pPr>
            <a:lvl3pPr marL="1143000" indent="-228600" eaLnBrk="0" hangingPunct="0">
              <a:defRPr>
                <a:solidFill>
                  <a:schemeClr val="tx1"/>
                </a:solidFill>
                <a:latin typeface="Calibri" pitchFamily="34" charset="0"/>
                <a:cs typeface="Arial" pitchFamily="34" charset="0"/>
              </a:defRPr>
            </a:lvl3pPr>
            <a:lvl4pPr marL="1600200" indent="-228600" eaLnBrk="0" hangingPunct="0">
              <a:defRPr>
                <a:solidFill>
                  <a:schemeClr val="tx1"/>
                </a:solidFill>
                <a:latin typeface="Calibri" pitchFamily="34" charset="0"/>
                <a:cs typeface="Arial" pitchFamily="34" charset="0"/>
              </a:defRPr>
            </a:lvl4pPr>
            <a:lvl5pPr marL="2057400" indent="-228600" eaLnBrk="0" hangingPunct="0">
              <a:defRPr>
                <a:solidFill>
                  <a:schemeClr val="tx1"/>
                </a:solidFill>
                <a:latin typeface="Calibri" pitchFamily="34" charset="0"/>
                <a:cs typeface="Arial" pitchFamily="34" charset="0"/>
              </a:defRPr>
            </a:lvl5pPr>
            <a:lvl6pPr marL="2514600" indent="-228600"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eaLnBrk="0" fontAlgn="base" hangingPunct="0">
              <a:spcBef>
                <a:spcPct val="0"/>
              </a:spcBef>
              <a:spcAft>
                <a:spcPct val="0"/>
              </a:spcAft>
              <a:defRPr>
                <a:solidFill>
                  <a:schemeClr val="tx1"/>
                </a:solidFill>
                <a:latin typeface="Calibri" pitchFamily="34" charset="0"/>
                <a:cs typeface="Arial" pitchFamily="34" charset="0"/>
              </a:defRPr>
            </a:lvl9pPr>
          </a:lstStyle>
          <a:p>
            <a:pPr eaLnBrk="1" hangingPunct="1"/>
            <a:r>
              <a:rPr lang="de-DE" sz="1200" dirty="0">
                <a:latin typeface="Arial" pitchFamily="34" charset="0"/>
              </a:rPr>
              <a:t>Jahresbericht Darm 2024 (Auditjahr 2023 / Kennzahlenjahr 2022)</a:t>
            </a:r>
            <a:endParaRPr lang="de-DE" sz="1200" kern="0" dirty="0">
              <a:solidFill>
                <a:srgbClr val="7F7F7F"/>
              </a:solidFill>
              <a:latin typeface="Arial" charset="0"/>
              <a:cs typeface="Arial" charset="0"/>
            </a:endParaRPr>
          </a:p>
        </p:txBody>
      </p:sp>
    </p:spTree>
    <p:extLst>
      <p:ext uri="{BB962C8B-B14F-4D97-AF65-F5344CB8AC3E}">
        <p14:creationId xmlns:p14="http://schemas.microsoft.com/office/powerpoint/2010/main" val="34650282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Gerade Verbindung 8"/>
          <p:cNvCxnSpPr/>
          <p:nvPr/>
        </p:nvCxnSpPr>
        <p:spPr>
          <a:xfrm>
            <a:off x="0" y="949656"/>
            <a:ext cx="9906000" cy="0"/>
          </a:xfrm>
          <a:prstGeom prst="line">
            <a:avLst/>
          </a:prstGeom>
          <a:ln w="38100">
            <a:solidFill>
              <a:srgbClr val="F4A329"/>
            </a:solidFill>
          </a:ln>
        </p:spPr>
        <p:style>
          <a:lnRef idx="1">
            <a:schemeClr val="accent1"/>
          </a:lnRef>
          <a:fillRef idx="0">
            <a:schemeClr val="accent1"/>
          </a:fillRef>
          <a:effectRef idx="0">
            <a:schemeClr val="accent1"/>
          </a:effectRef>
          <a:fontRef idx="minor">
            <a:schemeClr val="tx1"/>
          </a:fontRef>
        </p:style>
      </p:cxnSp>
      <p:sp>
        <p:nvSpPr>
          <p:cNvPr id="10" name="Textfeld 9"/>
          <p:cNvSpPr txBox="1"/>
          <p:nvPr/>
        </p:nvSpPr>
        <p:spPr>
          <a:xfrm>
            <a:off x="9487373" y="6629400"/>
            <a:ext cx="242374" cy="215444"/>
          </a:xfrm>
          <a:prstGeom prst="rect">
            <a:avLst/>
          </a:prstGeom>
          <a:noFill/>
        </p:spPr>
        <p:txBody>
          <a:bodyPr wrap="none" rtlCol="0">
            <a:spAutoFit/>
          </a:bodyPr>
          <a:lstStyle/>
          <a:p>
            <a:r>
              <a:rPr lang="de-DE" sz="800" dirty="0">
                <a:latin typeface="Arial" pitchFamily="34" charset="0"/>
                <a:cs typeface="Arial" pitchFamily="34" charset="0"/>
              </a:rPr>
              <a:t>5</a:t>
            </a:r>
          </a:p>
        </p:txBody>
      </p:sp>
      <p:sp>
        <p:nvSpPr>
          <p:cNvPr id="9" name="Title 1"/>
          <p:cNvSpPr txBox="1">
            <a:spLocks/>
          </p:cNvSpPr>
          <p:nvPr/>
        </p:nvSpPr>
        <p:spPr>
          <a:xfrm>
            <a:off x="165100" y="554666"/>
            <a:ext cx="4427860" cy="381000"/>
          </a:xfrm>
          <a:prstGeom prst="rect">
            <a:avLst/>
          </a:prstGeom>
        </p:spPr>
        <p:txBody>
          <a:bodyPr vert="horz" lIns="91440" tIns="45720" rIns="91440" bIns="45720" rtlCol="0" anchor="ctr" anchorCtr="0">
            <a:normAutofit/>
          </a:bodyPr>
          <a:lstStyle/>
          <a:p>
            <a:r>
              <a:rPr lang="de-DE" sz="1400" b="1" dirty="0">
                <a:latin typeface="Arial" pitchFamily="34" charset="0"/>
                <a:cs typeface="Arial" pitchFamily="34" charset="0"/>
              </a:rPr>
              <a:t>Gesamtbewertung</a:t>
            </a:r>
          </a:p>
        </p:txBody>
      </p:sp>
      <p:sp>
        <p:nvSpPr>
          <p:cNvPr id="16" name="Textfeld 15"/>
          <p:cNvSpPr txBox="1"/>
          <p:nvPr/>
        </p:nvSpPr>
        <p:spPr>
          <a:xfrm>
            <a:off x="230400" y="795600"/>
            <a:ext cx="6487679" cy="430887"/>
          </a:xfrm>
          <a:prstGeom prst="rect">
            <a:avLst/>
          </a:prstGeom>
          <a:noFill/>
        </p:spPr>
        <p:txBody>
          <a:bodyPr wrap="square" rtlCol="0">
            <a:spAutoFit/>
          </a:bodyPr>
          <a:lstStyle/>
          <a:p>
            <a:endParaRPr lang="de-DE" sz="1000" b="1" dirty="0">
              <a:solidFill>
                <a:srgbClr val="00B250"/>
              </a:solidFill>
              <a:latin typeface="Arial" pitchFamily="34" charset="0"/>
              <a:cs typeface="Arial" pitchFamily="34" charset="0"/>
            </a:endParaRPr>
          </a:p>
          <a:p>
            <a:r>
              <a:rPr lang="de-DE" sz="1200" b="1" dirty="0">
                <a:solidFill>
                  <a:srgbClr val="DE9534"/>
                </a:solidFill>
                <a:latin typeface="Arial" pitchFamily="34" charset="0"/>
                <a:cs typeface="Arial" pitchFamily="34" charset="0"/>
              </a:rPr>
              <a:t>Behandlungsqualität - Einzelbewertung Kennzahlen </a:t>
            </a:r>
            <a:endParaRPr lang="de-DE" sz="500" b="1" dirty="0">
              <a:solidFill>
                <a:srgbClr val="DE9534"/>
              </a:solidFill>
              <a:latin typeface="Arial" pitchFamily="34" charset="0"/>
              <a:cs typeface="Arial" pitchFamily="34" charset="0"/>
            </a:endParaRPr>
          </a:p>
        </p:txBody>
      </p:sp>
      <p:sp>
        <p:nvSpPr>
          <p:cNvPr id="11" name="Textfeld 1"/>
          <p:cNvSpPr txBox="1"/>
          <p:nvPr/>
        </p:nvSpPr>
        <p:spPr>
          <a:xfrm>
            <a:off x="264418" y="5877272"/>
            <a:ext cx="8853519" cy="338554"/>
          </a:xfrm>
          <a:prstGeom prst="rect">
            <a:avLst/>
          </a:prstGeom>
          <a:noFill/>
        </p:spPr>
        <p:txBody>
          <a:bodyPr wrap="square" rtlCol="0">
            <a:spAutoFit/>
          </a:bodyPr>
          <a:lstStyle/>
          <a:p>
            <a:r>
              <a:rPr lang="de-DE" sz="800" dirty="0">
                <a:latin typeface="Arial" pitchFamily="34" charset="0"/>
                <a:cs typeface="Arial" pitchFamily="34" charset="0"/>
              </a:rPr>
              <a:t>Erläuterungen zu den Berechnungsalgorithmen siehe Folien 6 und 7.</a:t>
            </a:r>
          </a:p>
          <a:p>
            <a:r>
              <a:rPr lang="de-DE" sz="800" dirty="0">
                <a:latin typeface="Arial" pitchFamily="34" charset="0"/>
                <a:cs typeface="Arial" pitchFamily="34" charset="0"/>
              </a:rPr>
              <a:t>Ausnahme Kennzahl 25: Wenn Kennzahlenwert 0/0 = </a:t>
            </a:r>
            <a:r>
              <a:rPr lang="de-DE" sz="800" dirty="0" err="1">
                <a:latin typeface="Arial" pitchFamily="34" charset="0"/>
                <a:cs typeface="Arial" pitchFamily="34" charset="0"/>
              </a:rPr>
              <a:t>n.d</a:t>
            </a:r>
            <a:r>
              <a:rPr lang="de-DE" sz="800" dirty="0">
                <a:latin typeface="Arial" pitchFamily="34" charset="0"/>
                <a:cs typeface="Arial" pitchFamily="34" charset="0"/>
              </a:rPr>
              <a:t>. = nicht definiert, dann werden 6 Punkte vergeben.</a:t>
            </a:r>
          </a:p>
        </p:txBody>
      </p:sp>
      <p:graphicFrame>
        <p:nvGraphicFramePr>
          <p:cNvPr id="12" name="Tabelle 15"/>
          <p:cNvGraphicFramePr>
            <a:graphicFrameLocks noGrp="1"/>
          </p:cNvGraphicFramePr>
          <p:nvPr>
            <p:extLst>
              <p:ext uri="{D42A27DB-BD31-4B8C-83A1-F6EECF244321}">
                <p14:modId xmlns:p14="http://schemas.microsoft.com/office/powerpoint/2010/main" val="1046027222"/>
              </p:ext>
            </p:extLst>
          </p:nvPr>
        </p:nvGraphicFramePr>
        <p:xfrm>
          <a:off x="331200" y="1206000"/>
          <a:ext cx="9363600" cy="4331400"/>
        </p:xfrm>
        <a:graphic>
          <a:graphicData uri="http://schemas.openxmlformats.org/drawingml/2006/table">
            <a:tbl>
              <a:tblPr firstRow="1" firstCol="1" lastRow="1" lastCol="1" bandRow="1" bandCol="1"/>
              <a:tblGrid>
                <a:gridCol w="270000">
                  <a:extLst>
                    <a:ext uri="{9D8B030D-6E8A-4147-A177-3AD203B41FA5}">
                      <a16:colId xmlns:a16="http://schemas.microsoft.com/office/drawing/2014/main" val="20000"/>
                    </a:ext>
                  </a:extLst>
                </a:gridCol>
                <a:gridCol w="1389600">
                  <a:extLst>
                    <a:ext uri="{9D8B030D-6E8A-4147-A177-3AD203B41FA5}">
                      <a16:colId xmlns:a16="http://schemas.microsoft.com/office/drawing/2014/main" val="20001"/>
                    </a:ext>
                  </a:extLst>
                </a:gridCol>
                <a:gridCol w="543600">
                  <a:extLst>
                    <a:ext uri="{9D8B030D-6E8A-4147-A177-3AD203B41FA5}">
                      <a16:colId xmlns:a16="http://schemas.microsoft.com/office/drawing/2014/main" val="20002"/>
                    </a:ext>
                  </a:extLst>
                </a:gridCol>
                <a:gridCol w="543600">
                  <a:extLst>
                    <a:ext uri="{9D8B030D-6E8A-4147-A177-3AD203B41FA5}">
                      <a16:colId xmlns:a16="http://schemas.microsoft.com/office/drawing/2014/main" val="20003"/>
                    </a:ext>
                  </a:extLst>
                </a:gridCol>
                <a:gridCol w="543600">
                  <a:extLst>
                    <a:ext uri="{9D8B030D-6E8A-4147-A177-3AD203B41FA5}">
                      <a16:colId xmlns:a16="http://schemas.microsoft.com/office/drawing/2014/main" val="20004"/>
                    </a:ext>
                  </a:extLst>
                </a:gridCol>
                <a:gridCol w="543600">
                  <a:extLst>
                    <a:ext uri="{9D8B030D-6E8A-4147-A177-3AD203B41FA5}">
                      <a16:colId xmlns:a16="http://schemas.microsoft.com/office/drawing/2014/main" val="20005"/>
                    </a:ext>
                  </a:extLst>
                </a:gridCol>
                <a:gridCol w="543600">
                  <a:extLst>
                    <a:ext uri="{9D8B030D-6E8A-4147-A177-3AD203B41FA5}">
                      <a16:colId xmlns:a16="http://schemas.microsoft.com/office/drawing/2014/main" val="20006"/>
                    </a:ext>
                  </a:extLst>
                </a:gridCol>
                <a:gridCol w="543600">
                  <a:extLst>
                    <a:ext uri="{9D8B030D-6E8A-4147-A177-3AD203B41FA5}">
                      <a16:colId xmlns:a16="http://schemas.microsoft.com/office/drawing/2014/main" val="20007"/>
                    </a:ext>
                  </a:extLst>
                </a:gridCol>
                <a:gridCol w="543600">
                  <a:extLst>
                    <a:ext uri="{9D8B030D-6E8A-4147-A177-3AD203B41FA5}">
                      <a16:colId xmlns:a16="http://schemas.microsoft.com/office/drawing/2014/main" val="20008"/>
                    </a:ext>
                  </a:extLst>
                </a:gridCol>
                <a:gridCol w="543600">
                  <a:extLst>
                    <a:ext uri="{9D8B030D-6E8A-4147-A177-3AD203B41FA5}">
                      <a16:colId xmlns:a16="http://schemas.microsoft.com/office/drawing/2014/main" val="20009"/>
                    </a:ext>
                  </a:extLst>
                </a:gridCol>
                <a:gridCol w="360000">
                  <a:extLst>
                    <a:ext uri="{9D8B030D-6E8A-4147-A177-3AD203B41FA5}">
                      <a16:colId xmlns:a16="http://schemas.microsoft.com/office/drawing/2014/main" val="20010"/>
                    </a:ext>
                  </a:extLst>
                </a:gridCol>
                <a:gridCol w="360000">
                  <a:extLst>
                    <a:ext uri="{9D8B030D-6E8A-4147-A177-3AD203B41FA5}">
                      <a16:colId xmlns:a16="http://schemas.microsoft.com/office/drawing/2014/main" val="20011"/>
                    </a:ext>
                  </a:extLst>
                </a:gridCol>
                <a:gridCol w="360000">
                  <a:extLst>
                    <a:ext uri="{9D8B030D-6E8A-4147-A177-3AD203B41FA5}">
                      <a16:colId xmlns:a16="http://schemas.microsoft.com/office/drawing/2014/main" val="20012"/>
                    </a:ext>
                  </a:extLst>
                </a:gridCol>
                <a:gridCol w="360000">
                  <a:extLst>
                    <a:ext uri="{9D8B030D-6E8A-4147-A177-3AD203B41FA5}">
                      <a16:colId xmlns:a16="http://schemas.microsoft.com/office/drawing/2014/main" val="20013"/>
                    </a:ext>
                  </a:extLst>
                </a:gridCol>
                <a:gridCol w="475200">
                  <a:extLst>
                    <a:ext uri="{9D8B030D-6E8A-4147-A177-3AD203B41FA5}">
                      <a16:colId xmlns:a16="http://schemas.microsoft.com/office/drawing/2014/main" val="20014"/>
                    </a:ext>
                  </a:extLst>
                </a:gridCol>
                <a:gridCol w="360000">
                  <a:extLst>
                    <a:ext uri="{9D8B030D-6E8A-4147-A177-3AD203B41FA5}">
                      <a16:colId xmlns:a16="http://schemas.microsoft.com/office/drawing/2014/main" val="20015"/>
                    </a:ext>
                  </a:extLst>
                </a:gridCol>
                <a:gridCol w="360000">
                  <a:extLst>
                    <a:ext uri="{9D8B030D-6E8A-4147-A177-3AD203B41FA5}">
                      <a16:colId xmlns:a16="http://schemas.microsoft.com/office/drawing/2014/main" val="20016"/>
                    </a:ext>
                  </a:extLst>
                </a:gridCol>
                <a:gridCol w="360000">
                  <a:extLst>
                    <a:ext uri="{9D8B030D-6E8A-4147-A177-3AD203B41FA5}">
                      <a16:colId xmlns:a16="http://schemas.microsoft.com/office/drawing/2014/main" val="20017"/>
                    </a:ext>
                  </a:extLst>
                </a:gridCol>
                <a:gridCol w="360000">
                  <a:extLst>
                    <a:ext uri="{9D8B030D-6E8A-4147-A177-3AD203B41FA5}">
                      <a16:colId xmlns:a16="http://schemas.microsoft.com/office/drawing/2014/main" val="20018"/>
                    </a:ext>
                  </a:extLst>
                </a:gridCol>
              </a:tblGrid>
              <a:tr h="288000">
                <a:tc rowSpan="3">
                  <a:txBody>
                    <a:bodyPr/>
                    <a:lstStyle/>
                    <a:p>
                      <a:pPr>
                        <a:spcBef>
                          <a:spcPts val="200"/>
                        </a:spcBef>
                        <a:spcAft>
                          <a:spcPts val="200"/>
                        </a:spcAft>
                      </a:pPr>
                      <a:r>
                        <a:rPr lang="de-DE" sz="800" b="1" dirty="0">
                          <a:effectLst/>
                          <a:latin typeface="Arial" panose="020B0604020202020204" pitchFamily="34" charset="0"/>
                          <a:ea typeface="Times New Roman"/>
                          <a:cs typeface="Arial" panose="020B0604020202020204" pitchFamily="34" charset="0"/>
                        </a:rPr>
                        <a:t>Nr.</a:t>
                      </a:r>
                      <a:endParaRPr lang="de-DE" sz="800" dirty="0">
                        <a:effectLst/>
                        <a:latin typeface="Arial" panose="020B0604020202020204" pitchFamily="34" charset="0"/>
                        <a:ea typeface="Times New Roman"/>
                        <a:cs typeface="Arial" panose="020B0604020202020204" pitchFamily="34" charset="0"/>
                      </a:endParaRPr>
                    </a:p>
                    <a:p>
                      <a:pPr>
                        <a:spcBef>
                          <a:spcPts val="200"/>
                        </a:spcBef>
                        <a:spcAft>
                          <a:spcPts val="200"/>
                        </a:spcAft>
                      </a:pPr>
                      <a:r>
                        <a:rPr lang="de-DE" sz="800" b="1" dirty="0">
                          <a:effectLst/>
                          <a:latin typeface="Arial" panose="020B0604020202020204" pitchFamily="34" charset="0"/>
                          <a:ea typeface="Times New Roman"/>
                          <a:cs typeface="Arial" panose="020B0604020202020204" pitchFamily="34" charset="0"/>
                        </a:rPr>
                        <a:t> </a:t>
                      </a:r>
                      <a:endParaRPr lang="de-DE" sz="800" dirty="0">
                        <a:effectLst/>
                        <a:latin typeface="Arial" panose="020B0604020202020204" pitchFamily="34" charset="0"/>
                        <a:ea typeface="Times New Roman"/>
                        <a:cs typeface="Arial" panose="020B0604020202020204" pitchFamily="34" charset="0"/>
                      </a:endParaRPr>
                    </a:p>
                  </a:txBody>
                  <a:tcPr marL="63530" marR="63530" marT="0" marB="0" anchor="ctr">
                    <a:lnL>
                      <a:noFill/>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8C57F"/>
                    </a:solidFill>
                  </a:tcPr>
                </a:tc>
                <a:tc rowSpan="3">
                  <a:txBody>
                    <a:bodyPr/>
                    <a:lstStyle/>
                    <a:p>
                      <a:pPr>
                        <a:spcBef>
                          <a:spcPts val="200"/>
                        </a:spcBef>
                        <a:spcAft>
                          <a:spcPts val="200"/>
                        </a:spcAft>
                      </a:pPr>
                      <a:r>
                        <a:rPr lang="de-DE" sz="800" b="1" dirty="0">
                          <a:effectLst/>
                          <a:latin typeface="Arial" panose="020B0604020202020204" pitchFamily="34" charset="0"/>
                          <a:ea typeface="Times New Roman"/>
                          <a:cs typeface="Arial" panose="020B0604020202020204" pitchFamily="34" charset="0"/>
                        </a:rPr>
                        <a:t>Kennzahl</a:t>
                      </a:r>
                      <a:endParaRPr lang="de-DE" sz="800" dirty="0">
                        <a:effectLst/>
                        <a:latin typeface="Arial" panose="020B0604020202020204" pitchFamily="34" charset="0"/>
                        <a:ea typeface="Times New Roman"/>
                        <a:cs typeface="Arial" panose="020B0604020202020204" pitchFamily="34" charset="0"/>
                      </a:endParaRPr>
                    </a:p>
                    <a:p>
                      <a:pPr>
                        <a:spcBef>
                          <a:spcPts val="200"/>
                        </a:spcBef>
                        <a:spcAft>
                          <a:spcPts val="200"/>
                        </a:spcAft>
                      </a:pPr>
                      <a:r>
                        <a:rPr lang="de-DE" sz="800" b="1" dirty="0">
                          <a:effectLst/>
                          <a:latin typeface="Arial" panose="020B0604020202020204" pitchFamily="34" charset="0"/>
                          <a:ea typeface="Times New Roman"/>
                          <a:cs typeface="Arial" panose="020B0604020202020204" pitchFamily="34" charset="0"/>
                        </a:rPr>
                        <a:t> </a:t>
                      </a:r>
                      <a:endParaRPr lang="de-DE" sz="800" dirty="0">
                        <a:effectLst/>
                        <a:latin typeface="Arial" panose="020B0604020202020204" pitchFamily="34" charset="0"/>
                        <a:ea typeface="Times New Roman"/>
                        <a:cs typeface="Arial" panose="020B0604020202020204" pitchFamily="34" charset="0"/>
                      </a:endParaRPr>
                    </a:p>
                  </a:txBody>
                  <a:tcPr marL="63530" marR="6353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8C57F"/>
                    </a:solidFill>
                  </a:tcPr>
                </a:tc>
                <a:tc gridSpan="4">
                  <a:txBody>
                    <a:bodyPr/>
                    <a:lstStyle/>
                    <a:p>
                      <a:pPr algn="l">
                        <a:spcBef>
                          <a:spcPts val="100"/>
                        </a:spcBef>
                        <a:spcAft>
                          <a:spcPts val="100"/>
                        </a:spcAft>
                      </a:pPr>
                      <a:r>
                        <a:rPr lang="de-DE" sz="800" b="1" baseline="0" dirty="0">
                          <a:effectLst/>
                          <a:latin typeface="Arial" panose="020B0604020202020204" pitchFamily="34" charset="0"/>
                          <a:ea typeface="Times New Roman"/>
                          <a:cs typeface="Arial" panose="020B0604020202020204" pitchFamily="34" charset="0"/>
                        </a:rPr>
                        <a:t>Standortübergreifend </a:t>
                      </a:r>
                      <a:endParaRPr lang="de-DE" sz="800" dirty="0">
                        <a:effectLst/>
                        <a:latin typeface="Arial" panose="020B0604020202020204" pitchFamily="34" charset="0"/>
                        <a:ea typeface="Times New Roman"/>
                        <a:cs typeface="Arial" panose="020B0604020202020204" pitchFamily="34" charset="0"/>
                      </a:endParaRPr>
                    </a:p>
                  </a:txBody>
                  <a:tcPr marL="63530" marR="6353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8C57F"/>
                    </a:solidFill>
                  </a:tcPr>
                </a:tc>
                <a:tc hMerge="1">
                  <a:txBody>
                    <a:bodyPr/>
                    <a:lstStyle/>
                    <a:p>
                      <a:endParaRPr lang="de-DE"/>
                    </a:p>
                  </a:txBody>
                  <a:tcPr/>
                </a:tc>
                <a:tc hMerge="1">
                  <a:txBody>
                    <a:bodyPr/>
                    <a:lstStyle/>
                    <a:p>
                      <a:pPr>
                        <a:spcBef>
                          <a:spcPts val="100"/>
                        </a:spcBef>
                        <a:spcAft>
                          <a:spcPts val="100"/>
                        </a:spcAft>
                      </a:pPr>
                      <a:endParaRPr lang="de-DE" sz="800" dirty="0">
                        <a:effectLst/>
                        <a:latin typeface="Arial" panose="020B0604020202020204" pitchFamily="34" charset="0"/>
                        <a:ea typeface="Times New Roman"/>
                        <a:cs typeface="Arial" panose="020B0604020202020204" pitchFamily="34" charset="0"/>
                      </a:endParaRPr>
                    </a:p>
                  </a:txBody>
                  <a:tcPr marL="63530" marR="6353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5DAAD"/>
                    </a:solidFill>
                  </a:tcPr>
                </a:tc>
                <a:tc hMerge="1">
                  <a:txBody>
                    <a:bodyPr/>
                    <a:lstStyle/>
                    <a:p>
                      <a:pPr algn="l">
                        <a:spcBef>
                          <a:spcPts val="100"/>
                        </a:spcBef>
                        <a:spcAft>
                          <a:spcPts val="100"/>
                        </a:spcAft>
                      </a:pPr>
                      <a:endParaRPr lang="de-DE" sz="800" dirty="0">
                        <a:effectLst/>
                        <a:latin typeface="Arial" panose="020B0604020202020204" pitchFamily="34" charset="0"/>
                        <a:ea typeface="Times New Roman"/>
                        <a:cs typeface="Arial" panose="020B0604020202020204" pitchFamily="34" charset="0"/>
                      </a:endParaRPr>
                    </a:p>
                  </a:txBody>
                  <a:tcPr marL="63530" marR="6353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5DAAD"/>
                    </a:solidFill>
                  </a:tcPr>
                </a:tc>
                <a:tc gridSpan="13">
                  <a:txBody>
                    <a:bodyPr/>
                    <a:lstStyle/>
                    <a:p>
                      <a:pPr algn="ctr">
                        <a:spcBef>
                          <a:spcPts val="200"/>
                        </a:spcBef>
                        <a:spcAft>
                          <a:spcPts val="200"/>
                        </a:spcAft>
                      </a:pPr>
                      <a:r>
                        <a:rPr lang="de-DE" sz="800" b="1" dirty="0" err="1">
                          <a:solidFill>
                            <a:srgbClr val="FFFFFF"/>
                          </a:solidFill>
                          <a:effectLst/>
                          <a:latin typeface="Arial"/>
                          <a:ea typeface="Times New Roman"/>
                          <a:cs typeface="Arial"/>
                        </a:rPr>
                        <a:t>FAD-Z177 V</a:t>
                      </a:r>
                      <a:endParaRPr lang="de-DE" sz="800" dirty="0">
                        <a:effectLst/>
                        <a:latin typeface="Arial"/>
                        <a:ea typeface="Times New Roman"/>
                        <a:cs typeface="Times New Roman"/>
                      </a:endParaRPr>
                    </a:p>
                  </a:txBody>
                  <a:tcPr marL="63530" marR="63530" marT="0" marB="0" anchor="ctr">
                    <a:lnL w="38100" cap="flat" cmpd="sng" algn="ctr">
                      <a:solidFill>
                        <a:schemeClr val="bg1"/>
                      </a:solidFill>
                      <a:prstDash val="solid"/>
                      <a:round/>
                      <a:headEnd type="none" w="med" len="med"/>
                      <a:tailEnd type="none" w="med" len="med"/>
                    </a:lnL>
                    <a:lnR w="38100" cap="flat" cmpd="sng" algn="ctr">
                      <a:no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9121C"/>
                    </a:solidFill>
                  </a:tcPr>
                </a:tc>
                <a:tc hMerge="1">
                  <a:txBody>
                    <a:bodyPr/>
                    <a:lstStyle/>
                    <a:p>
                      <a:endParaRPr lang="de-DE"/>
                    </a:p>
                  </a:txBody>
                  <a:tcPr/>
                </a:tc>
                <a:tc hMerge="1">
                  <a:txBody>
                    <a:bodyPr/>
                    <a:lstStyle/>
                    <a:p>
                      <a:endParaRPr lang="de-DE"/>
                    </a:p>
                  </a:txBody>
                  <a:tcPr/>
                </a:tc>
                <a:tc hMerge="1">
                  <a:txBody>
                    <a:bodyPr/>
                    <a:lstStyle/>
                    <a:p>
                      <a:endParaRPr lang="de-DE"/>
                    </a:p>
                  </a:txBody>
                  <a:tcPr/>
                </a:tc>
                <a:tc hMerge="1">
                  <a:txBody>
                    <a:bodyPr/>
                    <a:lstStyle/>
                    <a:p>
                      <a:endParaRPr lang="de-DE"/>
                    </a:p>
                  </a:txBody>
                  <a:tcPr/>
                </a:tc>
                <a:tc hMerge="1">
                  <a:txBody>
                    <a:bodyPr/>
                    <a:lstStyle/>
                    <a:p>
                      <a:endParaRPr lang="de-DE"/>
                    </a:p>
                  </a:txBody>
                  <a:tcPr/>
                </a:tc>
                <a:tc hMerge="1">
                  <a:txBody>
                    <a:bodyPr/>
                    <a:lstStyle/>
                    <a:p>
                      <a:endParaRPr lang="de-DE"/>
                    </a:p>
                  </a:txBody>
                  <a:tcPr/>
                </a:tc>
                <a:tc hMerge="1">
                  <a:txBody>
                    <a:bodyPr/>
                    <a:lstStyle/>
                    <a:p>
                      <a:endParaRPr lang="de-DE"/>
                    </a:p>
                  </a:txBody>
                  <a:tcPr/>
                </a:tc>
                <a:tc hMerge="1">
                  <a:txBody>
                    <a:bodyPr/>
                    <a:lstStyle/>
                    <a:p>
                      <a:endParaRPr lang="de-DE"/>
                    </a:p>
                  </a:txBody>
                  <a:tcPr/>
                </a:tc>
                <a:tc hMerge="1">
                  <a:txBody>
                    <a:bodyPr/>
                    <a:lstStyle/>
                    <a:p>
                      <a:endParaRPr lang="de-DE"/>
                    </a:p>
                  </a:txBody>
                  <a:tcPr/>
                </a:tc>
                <a:tc hMerge="1">
                  <a:txBody>
                    <a:bodyPr/>
                    <a:lstStyle/>
                    <a:p>
                      <a:pPr algn="ctr">
                        <a:spcBef>
                          <a:spcPts val="200"/>
                        </a:spcBef>
                        <a:spcAft>
                          <a:spcPts val="200"/>
                        </a:spcAft>
                      </a:pPr>
                      <a:endParaRPr lang="de-DE" sz="800" dirty="0">
                        <a:effectLst/>
                        <a:latin typeface="Arial" panose="020B0604020202020204" pitchFamily="34" charset="0"/>
                        <a:ea typeface="Times New Roman"/>
                        <a:cs typeface="Arial" panose="020B0604020202020204" pitchFamily="34" charset="0"/>
                      </a:endParaRPr>
                    </a:p>
                  </a:txBody>
                  <a:tcPr marL="63530" marR="63530" marT="0" marB="0" anchor="ctr">
                    <a:lnL w="57150" cap="flat" cmpd="sng" algn="ctr">
                      <a:solidFill>
                        <a:srgbClr val="FFFFFF"/>
                      </a:solidFill>
                      <a:prstDash val="solid"/>
                      <a:round/>
                      <a:headEnd type="none" w="med" len="med"/>
                      <a:tailEnd type="none" w="med" len="med"/>
                    </a:lnL>
                    <a:lnR>
                      <a:noFill/>
                    </a:lnR>
                    <a:lnT w="57150" cap="flat" cmpd="sng" algn="ctr">
                      <a:solidFill>
                        <a:srgbClr val="FFFFFF"/>
                      </a:solidFill>
                      <a:prstDash val="solid"/>
                      <a:round/>
                      <a:headEnd type="none" w="med" len="med"/>
                      <a:tailEnd type="none" w="med" len="med"/>
                    </a:lnT>
                    <a:lnB w="57150" cap="flat" cmpd="sng" algn="ctr">
                      <a:solidFill>
                        <a:srgbClr val="FFFFFF"/>
                      </a:solidFill>
                      <a:prstDash val="solid"/>
                      <a:round/>
                      <a:headEnd type="none" w="med" len="med"/>
                      <a:tailEnd type="none" w="med" len="med"/>
                    </a:lnB>
                    <a:solidFill>
                      <a:srgbClr val="A9121C"/>
                    </a:solidFill>
                  </a:tcPr>
                </a:tc>
                <a:tc hMerge="1">
                  <a:txBody>
                    <a:bodyPr/>
                    <a:lstStyle/>
                    <a:p>
                      <a:pPr algn="ctr">
                        <a:spcBef>
                          <a:spcPts val="200"/>
                        </a:spcBef>
                        <a:spcAft>
                          <a:spcPts val="200"/>
                        </a:spcAft>
                      </a:pPr>
                      <a:endParaRPr lang="de-DE" sz="800" dirty="0">
                        <a:effectLst/>
                        <a:latin typeface="Arial"/>
                        <a:ea typeface="Times New Roman"/>
                        <a:cs typeface="Times New Roman"/>
                      </a:endParaRPr>
                    </a:p>
                  </a:txBody>
                  <a:tcPr marL="63530" marR="63530" marT="0" marB="0" anchor="ctr">
                    <a:lnL w="38100" cap="flat" cmpd="sng" algn="ctr">
                      <a:solidFill>
                        <a:schemeClr val="bg1"/>
                      </a:solidFill>
                      <a:prstDash val="solid"/>
                      <a:round/>
                      <a:headEnd type="none" w="med" len="med"/>
                      <a:tailEnd type="none" w="med" len="med"/>
                    </a:lnL>
                    <a:lnR w="57150" cap="flat" cmpd="sng" algn="ctr">
                      <a:no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9121C"/>
                    </a:solidFill>
                  </a:tcPr>
                </a:tc>
                <a:tc hMerge="1">
                  <a:txBody>
                    <a:bodyPr/>
                    <a:lstStyle/>
                    <a:p>
                      <a:pPr algn="ctr">
                        <a:spcBef>
                          <a:spcPts val="200"/>
                        </a:spcBef>
                        <a:spcAft>
                          <a:spcPts val="200"/>
                        </a:spcAft>
                      </a:pPr>
                      <a:endParaRPr lang="de-DE" sz="800" dirty="0">
                        <a:effectLst/>
                        <a:latin typeface="Arial"/>
                        <a:ea typeface="Times New Roman"/>
                        <a:cs typeface="Times New Roman"/>
                      </a:endParaRPr>
                    </a:p>
                  </a:txBody>
                  <a:tcPr marL="63530" marR="63530" marT="0" marB="0" anchor="ctr">
                    <a:lnL w="38100" cap="flat" cmpd="sng" algn="ctr">
                      <a:solidFill>
                        <a:schemeClr val="bg1"/>
                      </a:solidFill>
                      <a:prstDash val="solid"/>
                      <a:round/>
                      <a:headEnd type="none" w="med" len="med"/>
                      <a:tailEnd type="none" w="med" len="med"/>
                    </a:lnL>
                    <a:lnR w="38100" cap="flat" cmpd="sng" algn="ctr">
                      <a:no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9121C"/>
                    </a:solidFill>
                  </a:tcPr>
                </a:tc>
                <a:extLst>
                  <a:ext uri="{0D108BD9-81ED-4DB2-BD59-A6C34878D82A}">
                    <a16:rowId xmlns:a16="http://schemas.microsoft.com/office/drawing/2014/main" val="10000"/>
                  </a:ext>
                </a:extLst>
              </a:tr>
              <a:tr h="249600">
                <a:tc vMerge="1">
                  <a:txBody>
                    <a:bodyPr/>
                    <a:lstStyle/>
                    <a:p>
                      <a:endParaRPr lang="de-DE"/>
                    </a:p>
                  </a:txBody>
                  <a:tcPr/>
                </a:tc>
                <a:tc vMerge="1">
                  <a:txBody>
                    <a:bodyPr/>
                    <a:lstStyle/>
                    <a:p>
                      <a:endParaRPr lang="de-DE"/>
                    </a:p>
                  </a:txBody>
                  <a:tcPr/>
                </a:tc>
                <a:tc gridSpan="4">
                  <a:txBody>
                    <a:bodyPr/>
                    <a:lstStyle/>
                    <a:p>
                      <a:pPr marL="0" marR="0" indent="0" algn="l" defTabSz="914400" rtl="0" eaLnBrk="1" fontAlgn="auto" latinLnBrk="0" hangingPunct="1">
                        <a:lnSpc>
                          <a:spcPct val="100000"/>
                        </a:lnSpc>
                        <a:spcBef>
                          <a:spcPts val="100"/>
                        </a:spcBef>
                        <a:spcAft>
                          <a:spcPts val="100"/>
                        </a:spcAft>
                        <a:buClrTx/>
                        <a:buSzTx/>
                        <a:buFontTx/>
                        <a:buNone/>
                        <a:tabLst/>
                        <a:defRPr/>
                      </a:pPr>
                      <a:r>
                        <a:rPr lang="de-DE" sz="800" dirty="0">
                          <a:effectLst/>
                          <a:latin typeface="Arial" panose="020B0604020202020204" pitchFamily="34" charset="0"/>
                          <a:ea typeface="Times New Roman"/>
                          <a:cs typeface="Arial" panose="020B0604020202020204" pitchFamily="34" charset="0"/>
                        </a:rPr>
                        <a:t>Median - Quote</a:t>
                      </a:r>
                    </a:p>
                  </a:txBody>
                  <a:tcPr marL="63530" marR="6353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8C57F"/>
                    </a:solidFill>
                  </a:tcPr>
                </a:tc>
                <a:tc hMerge="1">
                  <a:txBody>
                    <a:bodyPr/>
                    <a:lstStyle/>
                    <a:p>
                      <a:pPr>
                        <a:spcBef>
                          <a:spcPts val="100"/>
                        </a:spcBef>
                        <a:spcAft>
                          <a:spcPts val="100"/>
                        </a:spcAft>
                      </a:pPr>
                      <a:endParaRPr lang="de-DE" sz="800" dirty="0">
                        <a:effectLst/>
                        <a:latin typeface="Arial" panose="020B0604020202020204" pitchFamily="34" charset="0"/>
                        <a:ea typeface="Times New Roman"/>
                        <a:cs typeface="Arial" panose="020B0604020202020204" pitchFamily="34" charset="0"/>
                      </a:endParaRPr>
                    </a:p>
                  </a:txBody>
                  <a:tcPr marL="63530" marR="63530" marT="0" marB="0" anchor="ctr">
                    <a:lnL w="57150" cap="flat" cmpd="sng" algn="ctr">
                      <a:solidFill>
                        <a:srgbClr val="FFFFFF"/>
                      </a:solidFill>
                      <a:prstDash val="solid"/>
                      <a:round/>
                      <a:headEnd type="none" w="med" len="med"/>
                      <a:tailEnd type="none" w="med" len="med"/>
                    </a:lnL>
                    <a:lnR w="57150" cap="flat" cmpd="sng" algn="ctr">
                      <a:solidFill>
                        <a:srgbClr val="FFFFFF"/>
                      </a:solidFill>
                      <a:prstDash val="solid"/>
                      <a:round/>
                      <a:headEnd type="none" w="med" len="med"/>
                      <a:tailEnd type="none" w="med" len="med"/>
                    </a:lnR>
                    <a:lnT w="57150" cap="flat" cmpd="sng" algn="ctr">
                      <a:solidFill>
                        <a:srgbClr val="FFFFFF"/>
                      </a:solidFill>
                      <a:prstDash val="solid"/>
                      <a:round/>
                      <a:headEnd type="none" w="med" len="med"/>
                      <a:tailEnd type="none" w="med" len="med"/>
                    </a:lnT>
                    <a:lnB w="57150" cap="flat" cmpd="sng" algn="ctr">
                      <a:solidFill>
                        <a:srgbClr val="FFFFFF"/>
                      </a:solidFill>
                      <a:prstDash val="solid"/>
                      <a:round/>
                      <a:headEnd type="none" w="med" len="med"/>
                      <a:tailEnd type="none" w="med" len="med"/>
                    </a:lnB>
                    <a:solidFill>
                      <a:srgbClr val="A5DAAD"/>
                    </a:solidFill>
                  </a:tcPr>
                </a:tc>
                <a:tc hMerge="1">
                  <a:txBody>
                    <a:bodyPr/>
                    <a:lstStyle/>
                    <a:p>
                      <a:pPr marL="0" marR="0" indent="0" algn="ctr" defTabSz="914400" rtl="0" eaLnBrk="1" fontAlgn="auto" latinLnBrk="0" hangingPunct="1">
                        <a:lnSpc>
                          <a:spcPct val="100000"/>
                        </a:lnSpc>
                        <a:spcBef>
                          <a:spcPts val="100"/>
                        </a:spcBef>
                        <a:spcAft>
                          <a:spcPts val="100"/>
                        </a:spcAft>
                        <a:buClrTx/>
                        <a:buSzTx/>
                        <a:buFontTx/>
                        <a:buNone/>
                        <a:tabLst/>
                        <a:defRPr/>
                      </a:pPr>
                      <a:endParaRPr lang="de-DE" sz="800" dirty="0">
                        <a:effectLst/>
                        <a:latin typeface="Arial" panose="020B0604020202020204" pitchFamily="34" charset="0"/>
                        <a:ea typeface="Times New Roman"/>
                        <a:cs typeface="Arial" panose="020B0604020202020204" pitchFamily="34" charset="0"/>
                      </a:endParaRPr>
                    </a:p>
                  </a:txBody>
                  <a:tcPr marL="63530" marR="6353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5DAAD"/>
                    </a:solidFill>
                  </a:tcPr>
                </a:tc>
                <a:tc hMerge="1">
                  <a:txBody>
                    <a:bodyPr/>
                    <a:lstStyle/>
                    <a:p>
                      <a:pPr marL="0" marR="0" indent="0" algn="l" defTabSz="914400" rtl="0" eaLnBrk="1" fontAlgn="auto" latinLnBrk="0" hangingPunct="1">
                        <a:lnSpc>
                          <a:spcPct val="100000"/>
                        </a:lnSpc>
                        <a:spcBef>
                          <a:spcPts val="100"/>
                        </a:spcBef>
                        <a:spcAft>
                          <a:spcPts val="100"/>
                        </a:spcAft>
                        <a:buClrTx/>
                        <a:buSzTx/>
                        <a:buFontTx/>
                        <a:buNone/>
                        <a:tabLst/>
                        <a:defRPr/>
                      </a:pPr>
                      <a:endParaRPr lang="de-DE" sz="800" dirty="0">
                        <a:effectLst/>
                        <a:latin typeface="Arial" panose="020B0604020202020204" pitchFamily="34" charset="0"/>
                        <a:ea typeface="Times New Roman"/>
                        <a:cs typeface="Arial" panose="020B0604020202020204" pitchFamily="34" charset="0"/>
                      </a:endParaRPr>
                    </a:p>
                  </a:txBody>
                  <a:tcPr marL="63530" marR="6353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5DAAD"/>
                    </a:solidFill>
                  </a:tcPr>
                </a:tc>
                <a:tc gridSpan="4">
                  <a:txBody>
                    <a:bodyPr/>
                    <a:lstStyle/>
                    <a:p>
                      <a:pPr marL="0" marR="0" indent="0" algn="l" defTabSz="914400" rtl="0" eaLnBrk="1" fontAlgn="auto" latinLnBrk="0" hangingPunct="1">
                        <a:lnSpc>
                          <a:spcPct val="100000"/>
                        </a:lnSpc>
                        <a:spcBef>
                          <a:spcPts val="200"/>
                        </a:spcBef>
                        <a:spcAft>
                          <a:spcPts val="200"/>
                        </a:spcAft>
                        <a:buClrTx/>
                        <a:buSzTx/>
                        <a:buFontTx/>
                        <a:buNone/>
                        <a:tabLst/>
                        <a:defRPr/>
                      </a:pPr>
                      <a:r>
                        <a:rPr lang="de-DE" sz="800" dirty="0">
                          <a:solidFill>
                            <a:srgbClr val="FFFFFF"/>
                          </a:solidFill>
                          <a:effectLst/>
                          <a:latin typeface="Arial" panose="020B0604020202020204" pitchFamily="34" charset="0"/>
                          <a:ea typeface="Times New Roman"/>
                          <a:cs typeface="Arial" panose="020B0604020202020204" pitchFamily="34" charset="0"/>
                        </a:rPr>
                        <a:t>Quote</a:t>
                      </a:r>
                      <a:endParaRPr lang="de-DE" sz="800" dirty="0">
                        <a:effectLst/>
                        <a:latin typeface="Arial" panose="020B0604020202020204" pitchFamily="34" charset="0"/>
                        <a:ea typeface="Times New Roman"/>
                        <a:cs typeface="Arial" panose="020B0604020202020204" pitchFamily="34" charset="0"/>
                      </a:endParaRPr>
                    </a:p>
                  </a:txBody>
                  <a:tcPr marL="63530" marR="6353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9121C"/>
                    </a:solidFill>
                  </a:tcPr>
                </a:tc>
                <a:tc hMerge="1">
                  <a:txBody>
                    <a:bodyPr/>
                    <a:lstStyle/>
                    <a:p>
                      <a:pPr>
                        <a:spcBef>
                          <a:spcPts val="200"/>
                        </a:spcBef>
                        <a:spcAft>
                          <a:spcPts val="200"/>
                        </a:spcAft>
                      </a:pPr>
                      <a:endParaRPr lang="de-DE" sz="800" dirty="0">
                        <a:effectLst/>
                        <a:latin typeface="Arial" panose="020B0604020202020204" pitchFamily="34" charset="0"/>
                        <a:ea typeface="Times New Roman"/>
                        <a:cs typeface="Arial" panose="020B0604020202020204" pitchFamily="34" charset="0"/>
                      </a:endParaRPr>
                    </a:p>
                  </a:txBody>
                  <a:tcPr marL="63530" marR="63530" marT="0" marB="0" anchor="ctr">
                    <a:lnL w="57150" cap="flat" cmpd="sng" algn="ctr">
                      <a:solidFill>
                        <a:srgbClr val="FFFFFF"/>
                      </a:solidFill>
                      <a:prstDash val="solid"/>
                      <a:round/>
                      <a:headEnd type="none" w="med" len="med"/>
                      <a:tailEnd type="none" w="med" len="med"/>
                    </a:lnL>
                    <a:lnR w="57150" cap="flat" cmpd="sng" algn="ctr">
                      <a:solidFill>
                        <a:srgbClr val="FFFFFF"/>
                      </a:solidFill>
                      <a:prstDash val="solid"/>
                      <a:round/>
                      <a:headEnd type="none" w="med" len="med"/>
                      <a:tailEnd type="none" w="med" len="med"/>
                    </a:lnR>
                    <a:lnT w="57150" cap="flat" cmpd="sng" algn="ctr">
                      <a:solidFill>
                        <a:srgbClr val="FFFFFF"/>
                      </a:solidFill>
                      <a:prstDash val="solid"/>
                      <a:round/>
                      <a:headEnd type="none" w="med" len="med"/>
                      <a:tailEnd type="none" w="med" len="med"/>
                    </a:lnT>
                    <a:lnB w="57150" cap="flat" cmpd="sng" algn="ctr">
                      <a:solidFill>
                        <a:srgbClr val="FFFFFF"/>
                      </a:solidFill>
                      <a:prstDash val="solid"/>
                      <a:round/>
                      <a:headEnd type="none" w="med" len="med"/>
                      <a:tailEnd type="none" w="med" len="med"/>
                    </a:lnB>
                    <a:solidFill>
                      <a:srgbClr val="A9121C"/>
                    </a:solidFill>
                  </a:tcPr>
                </a:tc>
                <a:tc hMerge="1">
                  <a:txBody>
                    <a:bodyPr/>
                    <a:lstStyle/>
                    <a:p>
                      <a:pPr marL="0" marR="0" indent="0" algn="l" defTabSz="914400" rtl="0" eaLnBrk="1" fontAlgn="auto" latinLnBrk="0" hangingPunct="1">
                        <a:lnSpc>
                          <a:spcPct val="100000"/>
                        </a:lnSpc>
                        <a:spcBef>
                          <a:spcPts val="200"/>
                        </a:spcBef>
                        <a:spcAft>
                          <a:spcPts val="200"/>
                        </a:spcAft>
                        <a:buClrTx/>
                        <a:buSzTx/>
                        <a:buFontTx/>
                        <a:buNone/>
                        <a:tabLst/>
                        <a:defRPr/>
                      </a:pPr>
                      <a:endParaRPr lang="de-DE" sz="800" dirty="0">
                        <a:effectLst/>
                        <a:latin typeface="Arial" panose="020B0604020202020204" pitchFamily="34" charset="0"/>
                        <a:ea typeface="Times New Roman"/>
                        <a:cs typeface="Arial" panose="020B0604020202020204" pitchFamily="34" charset="0"/>
                      </a:endParaRPr>
                    </a:p>
                  </a:txBody>
                  <a:tcPr marL="63530" marR="6353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9121C"/>
                    </a:solidFill>
                  </a:tcPr>
                </a:tc>
                <a:tc hMerge="1">
                  <a:txBody>
                    <a:bodyPr/>
                    <a:lstStyle/>
                    <a:p>
                      <a:pPr marL="0" marR="0" indent="0" algn="l" defTabSz="914400" rtl="0" eaLnBrk="1" fontAlgn="auto" latinLnBrk="0" hangingPunct="1">
                        <a:lnSpc>
                          <a:spcPct val="100000"/>
                        </a:lnSpc>
                        <a:spcBef>
                          <a:spcPts val="200"/>
                        </a:spcBef>
                        <a:spcAft>
                          <a:spcPts val="200"/>
                        </a:spcAft>
                        <a:buClrTx/>
                        <a:buSzTx/>
                        <a:buFontTx/>
                        <a:buNone/>
                        <a:tabLst/>
                        <a:defRPr/>
                      </a:pPr>
                      <a:endParaRPr lang="de-DE" sz="800" dirty="0">
                        <a:effectLst/>
                        <a:latin typeface="Arial" panose="020B0604020202020204" pitchFamily="34" charset="0"/>
                        <a:ea typeface="Times New Roman"/>
                        <a:cs typeface="Arial" panose="020B0604020202020204" pitchFamily="34" charset="0"/>
                      </a:endParaRPr>
                    </a:p>
                  </a:txBody>
                  <a:tcPr marL="63530" marR="6353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9121C"/>
                    </a:solidFill>
                  </a:tcPr>
                </a:tc>
                <a:tc gridSpan="4">
                  <a:txBody>
                    <a:bodyPr/>
                    <a:lstStyle/>
                    <a:p>
                      <a:pPr marL="0" marR="0" indent="0" algn="l" defTabSz="1043056" rtl="0" eaLnBrk="1" fontAlgn="auto" latinLnBrk="0" hangingPunct="1">
                        <a:lnSpc>
                          <a:spcPct val="100000"/>
                        </a:lnSpc>
                        <a:spcBef>
                          <a:spcPts val="200"/>
                        </a:spcBef>
                        <a:spcAft>
                          <a:spcPts val="200"/>
                        </a:spcAft>
                        <a:buClrTx/>
                        <a:buSzTx/>
                        <a:buFontTx/>
                        <a:buNone/>
                        <a:tabLst/>
                        <a:defRPr/>
                      </a:pPr>
                      <a:r>
                        <a:rPr lang="de-DE" sz="800" kern="1200" dirty="0">
                          <a:solidFill>
                            <a:srgbClr val="FFFFFF"/>
                          </a:solidFill>
                          <a:effectLst/>
                          <a:latin typeface="Arial" panose="020B0604020202020204" pitchFamily="34" charset="0"/>
                          <a:ea typeface="Times New Roman"/>
                          <a:cs typeface="Arial" panose="020B0604020202020204" pitchFamily="34" charset="0"/>
                        </a:rPr>
                        <a:t>Punkte</a:t>
                      </a:r>
                    </a:p>
                  </a:txBody>
                  <a:tcPr marL="63530" marR="6353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9121C"/>
                    </a:solidFill>
                  </a:tcPr>
                </a:tc>
                <a:tc hMerge="1">
                  <a:txBody>
                    <a:bodyPr/>
                    <a:lstStyle/>
                    <a:p>
                      <a:pPr marL="0" algn="l" defTabSz="1043056" rtl="0" eaLnBrk="1" latinLnBrk="0" hangingPunct="1">
                        <a:spcBef>
                          <a:spcPts val="200"/>
                        </a:spcBef>
                        <a:spcAft>
                          <a:spcPts val="200"/>
                        </a:spcAft>
                      </a:pPr>
                      <a:endParaRPr lang="de-DE" sz="800" kern="1200" dirty="0">
                        <a:solidFill>
                          <a:srgbClr val="FFFFFF"/>
                        </a:solidFill>
                        <a:effectLst/>
                        <a:latin typeface="Arial" panose="020B0604020202020204" pitchFamily="34" charset="0"/>
                        <a:ea typeface="Times New Roman"/>
                        <a:cs typeface="Arial" panose="020B0604020202020204" pitchFamily="34" charset="0"/>
                      </a:endParaRPr>
                    </a:p>
                  </a:txBody>
                  <a:tcPr marL="63530" marR="63530" marT="0" marB="0" anchor="ctr">
                    <a:lnL w="57150" cap="flat" cmpd="sng" algn="ctr">
                      <a:solidFill>
                        <a:srgbClr val="FFFFFF"/>
                      </a:solidFill>
                      <a:prstDash val="solid"/>
                      <a:round/>
                      <a:headEnd type="none" w="med" len="med"/>
                      <a:tailEnd type="none" w="med" len="med"/>
                    </a:lnL>
                    <a:lnR w="57150" cap="flat" cmpd="sng" algn="ctr">
                      <a:solidFill>
                        <a:srgbClr val="FFFFFF"/>
                      </a:solidFill>
                      <a:prstDash val="solid"/>
                      <a:round/>
                      <a:headEnd type="none" w="med" len="med"/>
                      <a:tailEnd type="none" w="med" len="med"/>
                    </a:lnR>
                    <a:lnT w="57150" cap="flat" cmpd="sng" algn="ctr">
                      <a:solidFill>
                        <a:srgbClr val="FFFFFF"/>
                      </a:solidFill>
                      <a:prstDash val="solid"/>
                      <a:round/>
                      <a:headEnd type="none" w="med" len="med"/>
                      <a:tailEnd type="none" w="med" len="med"/>
                    </a:lnT>
                    <a:lnB w="57150" cap="flat" cmpd="sng" algn="ctr">
                      <a:solidFill>
                        <a:srgbClr val="FFFFFF"/>
                      </a:solidFill>
                      <a:prstDash val="solid"/>
                      <a:round/>
                      <a:headEnd type="none" w="med" len="med"/>
                      <a:tailEnd type="none" w="med" len="med"/>
                    </a:lnB>
                    <a:solidFill>
                      <a:srgbClr val="A9121C"/>
                    </a:solidFill>
                  </a:tcPr>
                </a:tc>
                <a:tc hMerge="1">
                  <a:txBody>
                    <a:bodyPr/>
                    <a:lstStyle/>
                    <a:p>
                      <a:pPr marL="0" marR="0" indent="0" algn="l" defTabSz="1043056" rtl="0" eaLnBrk="1" fontAlgn="auto" latinLnBrk="0" hangingPunct="1">
                        <a:lnSpc>
                          <a:spcPct val="100000"/>
                        </a:lnSpc>
                        <a:spcBef>
                          <a:spcPts val="200"/>
                        </a:spcBef>
                        <a:spcAft>
                          <a:spcPts val="200"/>
                        </a:spcAft>
                        <a:buClrTx/>
                        <a:buSzTx/>
                        <a:buFontTx/>
                        <a:buNone/>
                        <a:tabLst/>
                        <a:defRPr/>
                      </a:pPr>
                      <a:endParaRPr lang="de-DE" sz="800" kern="1200" dirty="0">
                        <a:solidFill>
                          <a:srgbClr val="FFFFFF"/>
                        </a:solidFill>
                        <a:effectLst/>
                        <a:latin typeface="Arial" panose="020B0604020202020204" pitchFamily="34" charset="0"/>
                        <a:ea typeface="Times New Roman"/>
                        <a:cs typeface="Arial" panose="020B0604020202020204" pitchFamily="34" charset="0"/>
                      </a:endParaRPr>
                    </a:p>
                  </a:txBody>
                  <a:tcPr marL="63530" marR="6353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9121C"/>
                    </a:solidFill>
                  </a:tcPr>
                </a:tc>
                <a:tc hMerge="1">
                  <a:txBody>
                    <a:bodyPr/>
                    <a:lstStyle/>
                    <a:p>
                      <a:pPr marL="0" marR="0" indent="0" algn="l" defTabSz="1043056" rtl="0" eaLnBrk="1" fontAlgn="auto" latinLnBrk="0" hangingPunct="1">
                        <a:lnSpc>
                          <a:spcPct val="100000"/>
                        </a:lnSpc>
                        <a:spcBef>
                          <a:spcPts val="200"/>
                        </a:spcBef>
                        <a:spcAft>
                          <a:spcPts val="200"/>
                        </a:spcAft>
                        <a:buClrTx/>
                        <a:buSzTx/>
                        <a:buFontTx/>
                        <a:buNone/>
                        <a:tabLst/>
                        <a:defRPr/>
                      </a:pPr>
                      <a:endParaRPr lang="de-DE" sz="800" kern="1200" dirty="0">
                        <a:solidFill>
                          <a:srgbClr val="FFFFFF"/>
                        </a:solidFill>
                        <a:effectLst/>
                        <a:latin typeface="Arial" panose="020B0604020202020204" pitchFamily="34" charset="0"/>
                        <a:ea typeface="Times New Roman"/>
                        <a:cs typeface="Arial" panose="020B0604020202020204" pitchFamily="34" charset="0"/>
                      </a:endParaRPr>
                    </a:p>
                  </a:txBody>
                  <a:tcPr marL="63530" marR="6353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9121C"/>
                    </a:solidFill>
                  </a:tcPr>
                </a:tc>
                <a:tc rowSpan="2">
                  <a:txBody>
                    <a:bodyPr/>
                    <a:lstStyle/>
                    <a:p>
                      <a:pPr marL="0" marR="0" indent="0" algn="l" defTabSz="914400" rtl="0" eaLnBrk="1" fontAlgn="auto" latinLnBrk="0" hangingPunct="1">
                        <a:lnSpc>
                          <a:spcPct val="100000"/>
                        </a:lnSpc>
                        <a:spcBef>
                          <a:spcPts val="200"/>
                        </a:spcBef>
                        <a:spcAft>
                          <a:spcPts val="200"/>
                        </a:spcAft>
                        <a:buClrTx/>
                        <a:buSzTx/>
                        <a:buFontTx/>
                        <a:buNone/>
                        <a:tabLst/>
                        <a:defRPr/>
                      </a:pPr>
                      <a:r>
                        <a:rPr lang="de-DE" sz="800" dirty="0" err="1">
                          <a:solidFill>
                            <a:schemeClr val="tx1"/>
                          </a:solidFill>
                          <a:effectLst/>
                          <a:latin typeface="Arial" panose="020B0604020202020204" pitchFamily="34" charset="0"/>
                          <a:ea typeface="Times New Roman"/>
                          <a:cs typeface="Arial" panose="020B0604020202020204" pitchFamily="34" charset="0"/>
                        </a:rPr>
                        <a:t>Gewich-tung</a:t>
                      </a:r>
                      <a:endParaRPr lang="de-DE" sz="800" dirty="0">
                        <a:solidFill>
                          <a:schemeClr val="tx1"/>
                        </a:solidFill>
                        <a:effectLst/>
                        <a:latin typeface="Arial" panose="020B0604020202020204" pitchFamily="34" charset="0"/>
                        <a:ea typeface="Times New Roman"/>
                        <a:cs typeface="Arial" panose="020B0604020202020204" pitchFamily="34" charset="0"/>
                      </a:endParaRPr>
                    </a:p>
                  </a:txBody>
                  <a:tcPr marL="36000" marR="63530" marT="72000" marB="0">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8C57F"/>
                    </a:solidFill>
                  </a:tcPr>
                </a:tc>
                <a:tc gridSpan="4">
                  <a:txBody>
                    <a:bodyPr/>
                    <a:lstStyle/>
                    <a:p>
                      <a:pPr marL="0" marR="0" indent="0" algn="l" defTabSz="914400" rtl="0" eaLnBrk="1" fontAlgn="auto" latinLnBrk="0" hangingPunct="1">
                        <a:lnSpc>
                          <a:spcPct val="100000"/>
                        </a:lnSpc>
                        <a:spcBef>
                          <a:spcPts val="200"/>
                        </a:spcBef>
                        <a:spcAft>
                          <a:spcPts val="200"/>
                        </a:spcAft>
                        <a:buClrTx/>
                        <a:buSzTx/>
                        <a:buFontTx/>
                        <a:buNone/>
                        <a:tabLst/>
                        <a:defRPr/>
                      </a:pPr>
                      <a:r>
                        <a:rPr lang="de-DE" sz="800" dirty="0">
                          <a:solidFill>
                            <a:srgbClr val="FFFFFF"/>
                          </a:solidFill>
                          <a:effectLst/>
                          <a:latin typeface="Arial" panose="020B0604020202020204" pitchFamily="34" charset="0"/>
                          <a:ea typeface="Times New Roman"/>
                          <a:cs typeface="Arial" panose="020B0604020202020204" pitchFamily="34" charset="0"/>
                        </a:rPr>
                        <a:t>Gesamtpunkte</a:t>
                      </a:r>
                      <a:endParaRPr lang="de-DE" sz="800" dirty="0">
                        <a:effectLst/>
                        <a:latin typeface="Arial" panose="020B0604020202020204" pitchFamily="34" charset="0"/>
                        <a:ea typeface="Times New Roman"/>
                        <a:cs typeface="Arial" panose="020B0604020202020204" pitchFamily="34" charset="0"/>
                      </a:endParaRPr>
                    </a:p>
                  </a:txBody>
                  <a:tcPr marL="63530" marR="63530" marT="0" marB="0" anchor="ctr">
                    <a:lnL w="38100" cap="flat" cmpd="sng" algn="ctr">
                      <a:solidFill>
                        <a:schemeClr val="bg1"/>
                      </a:solidFill>
                      <a:prstDash val="solid"/>
                      <a:round/>
                      <a:headEnd type="none" w="med" len="med"/>
                      <a:tailEnd type="none" w="med" len="med"/>
                    </a:lnL>
                    <a:lnR w="38100" cap="flat" cmpd="sng" algn="ctr">
                      <a:no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9121C"/>
                    </a:solidFill>
                  </a:tcPr>
                </a:tc>
                <a:tc hMerge="1">
                  <a:txBody>
                    <a:bodyPr/>
                    <a:lstStyle/>
                    <a:p>
                      <a:pPr>
                        <a:spcBef>
                          <a:spcPts val="200"/>
                        </a:spcBef>
                        <a:spcAft>
                          <a:spcPts val="200"/>
                        </a:spcAft>
                      </a:pPr>
                      <a:endParaRPr lang="de-DE" sz="800" dirty="0">
                        <a:effectLst/>
                        <a:latin typeface="Arial" panose="020B0604020202020204" pitchFamily="34" charset="0"/>
                        <a:ea typeface="Times New Roman"/>
                        <a:cs typeface="Arial" panose="020B0604020202020204" pitchFamily="34" charset="0"/>
                      </a:endParaRPr>
                    </a:p>
                  </a:txBody>
                  <a:tcPr marL="63530" marR="63530" marT="0" marB="0" anchor="ctr">
                    <a:lnL w="57150" cap="flat" cmpd="sng" algn="ctr">
                      <a:solidFill>
                        <a:srgbClr val="FFFFFF"/>
                      </a:solidFill>
                      <a:prstDash val="solid"/>
                      <a:round/>
                      <a:headEnd type="none" w="med" len="med"/>
                      <a:tailEnd type="none" w="med" len="med"/>
                    </a:lnL>
                    <a:lnR>
                      <a:noFill/>
                    </a:lnR>
                    <a:lnT w="57150" cap="flat" cmpd="sng" algn="ctr">
                      <a:solidFill>
                        <a:srgbClr val="FFFFFF"/>
                      </a:solidFill>
                      <a:prstDash val="solid"/>
                      <a:round/>
                      <a:headEnd type="none" w="med" len="med"/>
                      <a:tailEnd type="none" w="med" len="med"/>
                    </a:lnT>
                    <a:lnB w="57150" cap="flat" cmpd="sng" algn="ctr">
                      <a:solidFill>
                        <a:srgbClr val="FFFFFF"/>
                      </a:solidFill>
                      <a:prstDash val="solid"/>
                      <a:round/>
                      <a:headEnd type="none" w="med" len="med"/>
                      <a:tailEnd type="none" w="med" len="med"/>
                    </a:lnB>
                    <a:solidFill>
                      <a:srgbClr val="A9121C"/>
                    </a:solidFill>
                  </a:tcPr>
                </a:tc>
                <a:tc hMerge="1">
                  <a:txBody>
                    <a:bodyPr/>
                    <a:lstStyle/>
                    <a:p>
                      <a:pPr marL="0" marR="0" indent="0" algn="l" defTabSz="914400" rtl="0" eaLnBrk="1" fontAlgn="auto" latinLnBrk="0" hangingPunct="1">
                        <a:lnSpc>
                          <a:spcPct val="100000"/>
                        </a:lnSpc>
                        <a:spcBef>
                          <a:spcPts val="200"/>
                        </a:spcBef>
                        <a:spcAft>
                          <a:spcPts val="200"/>
                        </a:spcAft>
                        <a:buClrTx/>
                        <a:buSzTx/>
                        <a:buFontTx/>
                        <a:buNone/>
                        <a:tabLst/>
                        <a:defRPr/>
                      </a:pPr>
                      <a:endParaRPr lang="de-DE" sz="800" dirty="0">
                        <a:effectLst/>
                        <a:latin typeface="Arial" panose="020B0604020202020204" pitchFamily="34" charset="0"/>
                        <a:ea typeface="Times New Roman"/>
                        <a:cs typeface="Arial" panose="020B0604020202020204" pitchFamily="34" charset="0"/>
                      </a:endParaRPr>
                    </a:p>
                  </a:txBody>
                  <a:tcPr marL="63530" marR="63530" marT="0" marB="0" anchor="ctr">
                    <a:lnL w="38100" cap="flat" cmpd="sng" algn="ctr">
                      <a:solidFill>
                        <a:schemeClr val="bg1"/>
                      </a:solidFill>
                      <a:prstDash val="solid"/>
                      <a:round/>
                      <a:headEnd type="none" w="med" len="med"/>
                      <a:tailEnd type="none" w="med" len="med"/>
                    </a:lnL>
                    <a:lnR w="57150" cap="flat" cmpd="sng" algn="ctr">
                      <a:no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9121C"/>
                    </a:solidFill>
                  </a:tcPr>
                </a:tc>
                <a:tc hMerge="1">
                  <a:txBody>
                    <a:bodyPr/>
                    <a:lstStyle/>
                    <a:p>
                      <a:pPr marL="0" marR="0" indent="0" algn="l" defTabSz="914400" rtl="0" eaLnBrk="1" fontAlgn="auto" latinLnBrk="0" hangingPunct="1">
                        <a:lnSpc>
                          <a:spcPct val="100000"/>
                        </a:lnSpc>
                        <a:spcBef>
                          <a:spcPts val="200"/>
                        </a:spcBef>
                        <a:spcAft>
                          <a:spcPts val="200"/>
                        </a:spcAft>
                        <a:buClrTx/>
                        <a:buSzTx/>
                        <a:buFontTx/>
                        <a:buNone/>
                        <a:tabLst/>
                        <a:defRPr/>
                      </a:pPr>
                      <a:endParaRPr lang="de-DE" sz="800" dirty="0">
                        <a:effectLst/>
                        <a:latin typeface="Arial" panose="020B0604020202020204" pitchFamily="34" charset="0"/>
                        <a:ea typeface="Times New Roman"/>
                        <a:cs typeface="Arial" panose="020B0604020202020204" pitchFamily="34" charset="0"/>
                      </a:endParaRPr>
                    </a:p>
                  </a:txBody>
                  <a:tcPr marL="63530" marR="63530" marT="0" marB="0" anchor="ctr">
                    <a:lnL w="38100" cap="flat" cmpd="sng" algn="ctr">
                      <a:solidFill>
                        <a:schemeClr val="bg1"/>
                      </a:solidFill>
                      <a:prstDash val="solid"/>
                      <a:round/>
                      <a:headEnd type="none" w="med" len="med"/>
                      <a:tailEnd type="none" w="med" len="med"/>
                    </a:lnL>
                    <a:lnR w="38100" cap="flat" cmpd="sng" algn="ctr">
                      <a:no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9121C"/>
                    </a:solidFill>
                  </a:tcPr>
                </a:tc>
                <a:extLst>
                  <a:ext uri="{0D108BD9-81ED-4DB2-BD59-A6C34878D82A}">
                    <a16:rowId xmlns:a16="http://schemas.microsoft.com/office/drawing/2014/main" val="10001"/>
                  </a:ext>
                </a:extLst>
              </a:tr>
              <a:tr h="270600">
                <a:tc vMerge="1">
                  <a:txBody>
                    <a:bodyPr/>
                    <a:lstStyle/>
                    <a:p>
                      <a:pPr>
                        <a:spcBef>
                          <a:spcPts val="200"/>
                        </a:spcBef>
                        <a:spcAft>
                          <a:spcPts val="200"/>
                        </a:spcAft>
                      </a:pPr>
                      <a:endParaRPr lang="de-DE" sz="1000" dirty="0">
                        <a:effectLst/>
                        <a:latin typeface="Arial"/>
                        <a:ea typeface="Times New Roman"/>
                        <a:cs typeface="Times New Roman"/>
                      </a:endParaRPr>
                    </a:p>
                  </a:txBody>
                  <a:tcPr marL="63530" marR="63530" marT="0" marB="0">
                    <a:lnL>
                      <a:noFill/>
                    </a:lnL>
                    <a:lnR w="57150" cap="flat" cmpd="sng" algn="ctr">
                      <a:solidFill>
                        <a:srgbClr val="FFFFFF"/>
                      </a:solidFill>
                      <a:prstDash val="solid"/>
                      <a:round/>
                      <a:headEnd type="none" w="med" len="med"/>
                      <a:tailEnd type="none" w="med" len="med"/>
                    </a:lnR>
                    <a:lnT w="57150" cap="flat" cmpd="sng" algn="ctr">
                      <a:solidFill>
                        <a:srgbClr val="FFFFFF"/>
                      </a:solidFill>
                      <a:prstDash val="solid"/>
                      <a:round/>
                      <a:headEnd type="none" w="med" len="med"/>
                      <a:tailEnd type="none" w="med" len="med"/>
                    </a:lnT>
                    <a:lnB w="57150" cap="flat" cmpd="sng" algn="ctr">
                      <a:solidFill>
                        <a:srgbClr val="FFFFFF"/>
                      </a:solidFill>
                      <a:prstDash val="solid"/>
                      <a:round/>
                      <a:headEnd type="none" w="med" len="med"/>
                      <a:tailEnd type="none" w="med" len="med"/>
                    </a:lnB>
                    <a:solidFill>
                      <a:srgbClr val="A5DAAD"/>
                    </a:solidFill>
                  </a:tcPr>
                </a:tc>
                <a:tc vMerge="1">
                  <a:txBody>
                    <a:bodyPr/>
                    <a:lstStyle/>
                    <a:p>
                      <a:pPr>
                        <a:spcBef>
                          <a:spcPts val="200"/>
                        </a:spcBef>
                        <a:spcAft>
                          <a:spcPts val="200"/>
                        </a:spcAft>
                      </a:pPr>
                      <a:endParaRPr lang="de-DE" sz="1000" dirty="0">
                        <a:effectLst/>
                        <a:latin typeface="Arial"/>
                        <a:ea typeface="Times New Roman"/>
                        <a:cs typeface="Times New Roman"/>
                      </a:endParaRPr>
                    </a:p>
                  </a:txBody>
                  <a:tcPr marL="63530" marR="63530" marT="0" marB="0">
                    <a:lnL w="57150" cap="flat" cmpd="sng" algn="ctr">
                      <a:solidFill>
                        <a:srgbClr val="FFFFFF"/>
                      </a:solidFill>
                      <a:prstDash val="solid"/>
                      <a:round/>
                      <a:headEnd type="none" w="med" len="med"/>
                      <a:tailEnd type="none" w="med" len="med"/>
                    </a:lnL>
                    <a:lnR w="57150" cap="flat" cmpd="sng" algn="ctr">
                      <a:solidFill>
                        <a:srgbClr val="FFFFFF"/>
                      </a:solidFill>
                      <a:prstDash val="solid"/>
                      <a:round/>
                      <a:headEnd type="none" w="med" len="med"/>
                      <a:tailEnd type="none" w="med" len="med"/>
                    </a:lnR>
                    <a:lnT w="57150" cap="flat" cmpd="sng" algn="ctr">
                      <a:solidFill>
                        <a:srgbClr val="FFFFFF"/>
                      </a:solidFill>
                      <a:prstDash val="solid"/>
                      <a:round/>
                      <a:headEnd type="none" w="med" len="med"/>
                      <a:tailEnd type="none" w="med" len="med"/>
                    </a:lnT>
                    <a:lnB w="57150" cap="flat" cmpd="sng" algn="ctr">
                      <a:solidFill>
                        <a:srgbClr val="FFFFFF"/>
                      </a:solidFill>
                      <a:prstDash val="solid"/>
                      <a:round/>
                      <a:headEnd type="none" w="med" len="med"/>
                      <a:tailEnd type="none" w="med" len="med"/>
                    </a:lnB>
                    <a:solidFill>
                      <a:srgbClr val="A5DAAD"/>
                    </a:solidFill>
                  </a:tcPr>
                </a:tc>
                <a:tc>
                  <a:txBody>
                    <a:bodyPr/>
                    <a:lstStyle/>
                    <a:p>
                      <a:pPr>
                        <a:lnSpc>
                          <a:spcPts val="1200"/>
                        </a:lnSpc>
                        <a:spcBef>
                          <a:spcPts val="300"/>
                        </a:spcBef>
                        <a:spcAft>
                          <a:spcPts val="300"/>
                        </a:spcAft>
                      </a:pPr>
                      <a:r>
                        <a:rPr lang="de-DE" sz="800" b="0" dirty="0">
                          <a:effectLst/>
                          <a:latin typeface="Arial"/>
                          <a:ea typeface="Times New Roman"/>
                          <a:cs typeface="Arial"/>
                        </a:rPr>
                        <a:t>2019</a:t>
                      </a: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8C57F"/>
                    </a:solidFill>
                  </a:tcPr>
                </a:tc>
                <a:tc>
                  <a:txBody>
                    <a:bodyPr/>
                    <a:lstStyle/>
                    <a:p>
                      <a:pPr>
                        <a:lnSpc>
                          <a:spcPts val="1200"/>
                        </a:lnSpc>
                        <a:spcBef>
                          <a:spcPts val="300"/>
                        </a:spcBef>
                        <a:spcAft>
                          <a:spcPts val="300"/>
                        </a:spcAft>
                      </a:pPr>
                      <a:r>
                        <a:rPr lang="de-DE" sz="800" b="0" dirty="0">
                          <a:effectLst/>
                          <a:latin typeface="Arial"/>
                          <a:ea typeface="Times New Roman"/>
                          <a:cs typeface="Arial"/>
                        </a:rPr>
                        <a:t>2020</a:t>
                      </a: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8C57F"/>
                    </a:solidFill>
                  </a:tcPr>
                </a:tc>
                <a:tc>
                  <a:txBody>
                    <a:bodyPr/>
                    <a:lstStyle/>
                    <a:p>
                      <a:pPr>
                        <a:lnSpc>
                          <a:spcPts val="1200"/>
                        </a:lnSpc>
                        <a:spcBef>
                          <a:spcPts val="300"/>
                        </a:spcBef>
                        <a:spcAft>
                          <a:spcPts val="300"/>
                        </a:spcAft>
                      </a:pPr>
                      <a:r>
                        <a:rPr lang="de-DE" sz="800" b="0" dirty="0">
                          <a:effectLst/>
                          <a:latin typeface="Arial"/>
                          <a:ea typeface="Times New Roman"/>
                          <a:cs typeface="Arial"/>
                        </a:rPr>
                        <a:t>2021</a:t>
                      </a: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8C57F"/>
                    </a:solidFill>
                  </a:tcPr>
                </a:tc>
                <a:tc>
                  <a:txBody>
                    <a:bodyPr/>
                    <a:lstStyle/>
                    <a:p>
                      <a:pPr>
                        <a:lnSpc>
                          <a:spcPts val="1200"/>
                        </a:lnSpc>
                        <a:spcBef>
                          <a:spcPts val="300"/>
                        </a:spcBef>
                        <a:spcAft>
                          <a:spcPts val="300"/>
                        </a:spcAft>
                      </a:pPr>
                      <a:r>
                        <a:rPr lang="de-DE" sz="800" b="0" dirty="0">
                          <a:effectLst/>
                          <a:latin typeface="Arial"/>
                          <a:ea typeface="Times New Roman"/>
                          <a:cs typeface="Arial"/>
                        </a:rPr>
                        <a:t>2022</a:t>
                      </a: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8C57F"/>
                    </a:solidFill>
                  </a:tcPr>
                </a:tc>
                <a:tc>
                  <a:txBody>
                    <a:bodyPr/>
                    <a:lstStyle/>
                    <a:p>
                      <a:pPr>
                        <a:spcBef>
                          <a:spcPts val="100"/>
                        </a:spcBef>
                        <a:spcAft>
                          <a:spcPts val="100"/>
                        </a:spcAft>
                      </a:pPr>
                      <a:r>
                        <a:rPr lang="de-DE" sz="800" dirty="0">
                          <a:solidFill>
                            <a:schemeClr val="bg1"/>
                          </a:solidFill>
                          <a:effectLst/>
                          <a:latin typeface="Arial" panose="020B0604020202020204" pitchFamily="34" charset="0"/>
                          <a:ea typeface="Times New Roman"/>
                          <a:cs typeface="Arial" panose="020B0604020202020204" pitchFamily="34" charset="0"/>
                        </a:rPr>
                        <a:t>2019</a:t>
                      </a:r>
                    </a:p>
                  </a:txBody>
                  <a:tcPr marL="63530" marR="6353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9121C"/>
                    </a:solidFill>
                  </a:tcPr>
                </a:tc>
                <a:tc>
                  <a:txBody>
                    <a:bodyPr/>
                    <a:lstStyle/>
                    <a:p>
                      <a:pPr>
                        <a:spcBef>
                          <a:spcPts val="100"/>
                        </a:spcBef>
                        <a:spcAft>
                          <a:spcPts val="100"/>
                        </a:spcAft>
                      </a:pPr>
                      <a:r>
                        <a:rPr lang="de-DE" sz="800" dirty="0">
                          <a:solidFill>
                            <a:schemeClr val="bg1"/>
                          </a:solidFill>
                          <a:effectLst/>
                          <a:latin typeface="Arial" panose="020B0604020202020204" pitchFamily="34" charset="0"/>
                          <a:ea typeface="Times New Roman"/>
                          <a:cs typeface="Arial" panose="020B0604020202020204" pitchFamily="34" charset="0"/>
                        </a:rPr>
                        <a:t>2020</a:t>
                      </a:r>
                    </a:p>
                  </a:txBody>
                  <a:tcPr marL="63530" marR="6353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9121C"/>
                    </a:solidFill>
                  </a:tcPr>
                </a:tc>
                <a:tc>
                  <a:txBody>
                    <a:bodyPr/>
                    <a:lstStyle/>
                    <a:p>
                      <a:pPr>
                        <a:spcBef>
                          <a:spcPts val="100"/>
                        </a:spcBef>
                        <a:spcAft>
                          <a:spcPts val="100"/>
                        </a:spcAft>
                      </a:pPr>
                      <a:r>
                        <a:rPr lang="de-DE" sz="800" dirty="0">
                          <a:solidFill>
                            <a:schemeClr val="bg1"/>
                          </a:solidFill>
                          <a:effectLst/>
                          <a:latin typeface="Arial" panose="020B0604020202020204" pitchFamily="34" charset="0"/>
                          <a:ea typeface="Times New Roman"/>
                          <a:cs typeface="Arial" panose="020B0604020202020204" pitchFamily="34" charset="0"/>
                        </a:rPr>
                        <a:t>2021</a:t>
                      </a:r>
                    </a:p>
                  </a:txBody>
                  <a:tcPr marL="63530" marR="6353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9121C"/>
                    </a:solidFill>
                  </a:tcPr>
                </a:tc>
                <a:tc>
                  <a:txBody>
                    <a:bodyPr/>
                    <a:lstStyle/>
                    <a:p>
                      <a:pPr>
                        <a:spcBef>
                          <a:spcPts val="100"/>
                        </a:spcBef>
                        <a:spcAft>
                          <a:spcPts val="100"/>
                        </a:spcAft>
                      </a:pPr>
                      <a:r>
                        <a:rPr lang="de-DE" sz="800" dirty="0">
                          <a:solidFill>
                            <a:schemeClr val="bg1"/>
                          </a:solidFill>
                          <a:effectLst/>
                          <a:latin typeface="Arial" panose="020B0604020202020204" pitchFamily="34" charset="0"/>
                          <a:ea typeface="Times New Roman"/>
                          <a:cs typeface="Arial" panose="020B0604020202020204" pitchFamily="34" charset="0"/>
                        </a:rPr>
                        <a:t>2022</a:t>
                      </a:r>
                    </a:p>
                  </a:txBody>
                  <a:tcPr marL="63530" marR="6353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9121C"/>
                    </a:solidFill>
                  </a:tcPr>
                </a:tc>
                <a:tc>
                  <a:txBody>
                    <a:bodyPr/>
                    <a:lstStyle/>
                    <a:p>
                      <a:pPr>
                        <a:spcBef>
                          <a:spcPts val="100"/>
                        </a:spcBef>
                        <a:spcAft>
                          <a:spcPts val="100"/>
                        </a:spcAft>
                      </a:pPr>
                      <a:r>
                        <a:rPr lang="de-DE" sz="800" dirty="0">
                          <a:solidFill>
                            <a:schemeClr val="bg1"/>
                          </a:solidFill>
                          <a:effectLst/>
                          <a:latin typeface="Arial" panose="020B0604020202020204" pitchFamily="34" charset="0"/>
                          <a:ea typeface="Times New Roman"/>
                          <a:cs typeface="Arial" panose="020B0604020202020204" pitchFamily="34" charset="0"/>
                        </a:rPr>
                        <a:t>2019</a:t>
                      </a:r>
                    </a:p>
                  </a:txBody>
                  <a:tcPr marL="63530" marR="6353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9121C"/>
                    </a:solidFill>
                  </a:tcPr>
                </a:tc>
                <a:tc>
                  <a:txBody>
                    <a:bodyPr/>
                    <a:lstStyle/>
                    <a:p>
                      <a:pPr>
                        <a:spcBef>
                          <a:spcPts val="100"/>
                        </a:spcBef>
                        <a:spcAft>
                          <a:spcPts val="100"/>
                        </a:spcAft>
                      </a:pPr>
                      <a:r>
                        <a:rPr lang="de-DE" sz="800" dirty="0">
                          <a:solidFill>
                            <a:schemeClr val="bg1"/>
                          </a:solidFill>
                          <a:effectLst/>
                          <a:latin typeface="Arial" panose="020B0604020202020204" pitchFamily="34" charset="0"/>
                          <a:ea typeface="Times New Roman"/>
                          <a:cs typeface="Arial" panose="020B0604020202020204" pitchFamily="34" charset="0"/>
                        </a:rPr>
                        <a:t>2020</a:t>
                      </a:r>
                    </a:p>
                  </a:txBody>
                  <a:tcPr marL="63530" marR="6353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9121C"/>
                    </a:solidFill>
                  </a:tcPr>
                </a:tc>
                <a:tc>
                  <a:txBody>
                    <a:bodyPr/>
                    <a:lstStyle/>
                    <a:p>
                      <a:pPr>
                        <a:spcBef>
                          <a:spcPts val="100"/>
                        </a:spcBef>
                        <a:spcAft>
                          <a:spcPts val="100"/>
                        </a:spcAft>
                      </a:pPr>
                      <a:r>
                        <a:rPr lang="de-DE" sz="800" dirty="0">
                          <a:solidFill>
                            <a:schemeClr val="bg1"/>
                          </a:solidFill>
                          <a:effectLst/>
                          <a:latin typeface="Arial" panose="020B0604020202020204" pitchFamily="34" charset="0"/>
                          <a:ea typeface="Times New Roman"/>
                          <a:cs typeface="Arial" panose="020B0604020202020204" pitchFamily="34" charset="0"/>
                        </a:rPr>
                        <a:t>2021</a:t>
                      </a:r>
                    </a:p>
                  </a:txBody>
                  <a:tcPr marL="63530" marR="6353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9121C"/>
                    </a:solidFill>
                  </a:tcPr>
                </a:tc>
                <a:tc>
                  <a:txBody>
                    <a:bodyPr/>
                    <a:lstStyle/>
                    <a:p>
                      <a:pPr>
                        <a:spcBef>
                          <a:spcPts val="100"/>
                        </a:spcBef>
                        <a:spcAft>
                          <a:spcPts val="100"/>
                        </a:spcAft>
                      </a:pPr>
                      <a:r>
                        <a:rPr lang="de-DE" sz="800" dirty="0">
                          <a:solidFill>
                            <a:schemeClr val="bg1"/>
                          </a:solidFill>
                          <a:effectLst/>
                          <a:latin typeface="Arial" panose="020B0604020202020204" pitchFamily="34" charset="0"/>
                          <a:ea typeface="Times New Roman"/>
                          <a:cs typeface="Arial" panose="020B0604020202020204" pitchFamily="34" charset="0"/>
                        </a:rPr>
                        <a:t>2022</a:t>
                      </a:r>
                    </a:p>
                  </a:txBody>
                  <a:tcPr marL="63530" marR="6353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9121C"/>
                    </a:solidFill>
                  </a:tcPr>
                </a:tc>
                <a:tc vMerge="1">
                  <a:txBody>
                    <a:bodyPr/>
                    <a:lstStyle/>
                    <a:p>
                      <a:pPr>
                        <a:spcBef>
                          <a:spcPts val="100"/>
                        </a:spcBef>
                        <a:spcAft>
                          <a:spcPts val="100"/>
                        </a:spcAft>
                      </a:pPr>
                      <a:endParaRPr lang="de-DE" sz="800" dirty="0">
                        <a:effectLst/>
                        <a:latin typeface="Arial" panose="020B0604020202020204" pitchFamily="34" charset="0"/>
                        <a:ea typeface="Times New Roman"/>
                        <a:cs typeface="Arial" panose="020B0604020202020204" pitchFamily="34" charset="0"/>
                      </a:endParaRPr>
                    </a:p>
                  </a:txBody>
                  <a:tcPr marL="63530" marR="6353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5DAAD"/>
                    </a:solidFill>
                  </a:tcPr>
                </a:tc>
                <a:tc>
                  <a:txBody>
                    <a:bodyPr/>
                    <a:lstStyle/>
                    <a:p>
                      <a:pPr>
                        <a:spcBef>
                          <a:spcPts val="100"/>
                        </a:spcBef>
                        <a:spcAft>
                          <a:spcPts val="100"/>
                        </a:spcAft>
                      </a:pPr>
                      <a:r>
                        <a:rPr lang="de-DE" sz="800" dirty="0">
                          <a:solidFill>
                            <a:schemeClr val="bg1"/>
                          </a:solidFill>
                          <a:effectLst/>
                          <a:latin typeface="Arial" panose="020B0604020202020204" pitchFamily="34" charset="0"/>
                          <a:ea typeface="Times New Roman"/>
                          <a:cs typeface="Arial" panose="020B0604020202020204" pitchFamily="34" charset="0"/>
                        </a:rPr>
                        <a:t>2019</a:t>
                      </a:r>
                    </a:p>
                  </a:txBody>
                  <a:tcPr marL="63530" marR="6353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9121C"/>
                    </a:solidFill>
                  </a:tcPr>
                </a:tc>
                <a:tc>
                  <a:txBody>
                    <a:bodyPr/>
                    <a:lstStyle/>
                    <a:p>
                      <a:pPr>
                        <a:spcBef>
                          <a:spcPts val="100"/>
                        </a:spcBef>
                        <a:spcAft>
                          <a:spcPts val="100"/>
                        </a:spcAft>
                      </a:pPr>
                      <a:r>
                        <a:rPr lang="de-DE" sz="800" dirty="0">
                          <a:solidFill>
                            <a:schemeClr val="bg1"/>
                          </a:solidFill>
                          <a:effectLst/>
                          <a:latin typeface="Arial" panose="020B0604020202020204" pitchFamily="34" charset="0"/>
                          <a:ea typeface="Times New Roman"/>
                          <a:cs typeface="Arial" panose="020B0604020202020204" pitchFamily="34" charset="0"/>
                        </a:rPr>
                        <a:t>2020</a:t>
                      </a:r>
                    </a:p>
                  </a:txBody>
                  <a:tcPr marL="63530" marR="6353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9121C"/>
                    </a:solidFill>
                  </a:tcPr>
                </a:tc>
                <a:tc>
                  <a:txBody>
                    <a:bodyPr/>
                    <a:lstStyle/>
                    <a:p>
                      <a:pPr>
                        <a:spcBef>
                          <a:spcPts val="100"/>
                        </a:spcBef>
                        <a:spcAft>
                          <a:spcPts val="100"/>
                        </a:spcAft>
                      </a:pPr>
                      <a:r>
                        <a:rPr lang="de-DE" sz="800" dirty="0">
                          <a:solidFill>
                            <a:schemeClr val="bg1"/>
                          </a:solidFill>
                          <a:effectLst/>
                          <a:latin typeface="Arial" panose="020B0604020202020204" pitchFamily="34" charset="0"/>
                          <a:ea typeface="Times New Roman"/>
                          <a:cs typeface="Arial" panose="020B0604020202020204" pitchFamily="34" charset="0"/>
                        </a:rPr>
                        <a:t>2021</a:t>
                      </a:r>
                    </a:p>
                  </a:txBody>
                  <a:tcPr marL="63530" marR="6353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9121C"/>
                    </a:solidFill>
                  </a:tcPr>
                </a:tc>
                <a:tc>
                  <a:txBody>
                    <a:bodyPr/>
                    <a:lstStyle/>
                    <a:p>
                      <a:pPr>
                        <a:spcBef>
                          <a:spcPts val="100"/>
                        </a:spcBef>
                        <a:spcAft>
                          <a:spcPts val="100"/>
                        </a:spcAft>
                      </a:pPr>
                      <a:r>
                        <a:rPr lang="de-DE" sz="800" dirty="0">
                          <a:solidFill>
                            <a:schemeClr val="bg1"/>
                          </a:solidFill>
                          <a:effectLst/>
                          <a:latin typeface="Arial" panose="020B0604020202020204" pitchFamily="34" charset="0"/>
                          <a:ea typeface="Times New Roman"/>
                          <a:cs typeface="Arial" panose="020B0604020202020204" pitchFamily="34" charset="0"/>
                        </a:rPr>
                        <a:t>2022</a:t>
                      </a:r>
                    </a:p>
                  </a:txBody>
                  <a:tcPr marL="63530" marR="63530" marT="0" marB="0" anchor="ctr">
                    <a:lnL w="38100" cap="flat" cmpd="sng" algn="ctr">
                      <a:solidFill>
                        <a:schemeClr val="bg1"/>
                      </a:solidFill>
                      <a:prstDash val="solid"/>
                      <a:round/>
                      <a:headEnd type="none" w="med" len="med"/>
                      <a:tailEnd type="none" w="med" len="med"/>
                    </a:lnL>
                    <a:lnR>
                      <a:noFill/>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9121C"/>
                    </a:solidFill>
                  </a:tcPr>
                </a:tc>
                <a:extLst>
                  <a:ext uri="{0D108BD9-81ED-4DB2-BD59-A6C34878D82A}">
                    <a16:rowId xmlns:a16="http://schemas.microsoft.com/office/drawing/2014/main" val="10002"/>
                  </a:ext>
                </a:extLst>
              </a:tr>
              <a:tr h="288000">
                <a:tc>
                  <a:txBody>
                    <a:bodyPr/>
                    <a:lstStyle/>
                    <a:p>
                      <a:pPr marL="0" marR="0" indent="0" algn="l" defTabSz="914400" rtl="0" eaLnBrk="1" fontAlgn="auto" latinLnBrk="0" hangingPunct="1">
                        <a:lnSpc>
                          <a:spcPct val="100000"/>
                        </a:lnSpc>
                        <a:spcBef>
                          <a:spcPts val="200"/>
                        </a:spcBef>
                        <a:spcAft>
                          <a:spcPts val="0"/>
                        </a:spcAft>
                        <a:buClrTx/>
                        <a:buSzTx/>
                        <a:buFontTx/>
                        <a:buNone/>
                        <a:tabLst/>
                        <a:defRPr/>
                      </a:pPr>
                      <a:r>
                        <a:rPr lang="de-DE" sz="800" dirty="0">
                          <a:effectLst/>
                          <a:latin typeface="Arial"/>
                          <a:ea typeface="Times New Roman"/>
                          <a:cs typeface="Arial"/>
                        </a:rPr>
                        <a:t>11</a:t>
                      </a:r>
                      <a:endParaRPr lang="de-DE" sz="800" dirty="0">
                        <a:effectLst/>
                        <a:latin typeface="Arial"/>
                        <a:ea typeface="Times New Roman"/>
                        <a:cs typeface="Times New Roman"/>
                      </a:endParaRPr>
                    </a:p>
                  </a:txBody>
                  <a:tcPr marL="68580" marR="68580" marT="0" marB="0" anchor="ctr">
                    <a:lnL>
                      <a:noFill/>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spcBef>
                          <a:spcPts val="200"/>
                        </a:spcBef>
                        <a:spcAft>
                          <a:spcPts val="0"/>
                        </a:spcAft>
                      </a:pPr>
                      <a:r>
                        <a:rPr lang="de-DE" sz="800" dirty="0" err="1">
                          <a:effectLst/>
                          <a:latin typeface="Arial"/>
                          <a:ea typeface="Times New Roman"/>
                          <a:cs typeface="Arial"/>
                        </a:rPr>
                        <a:t>Komplikationsrate therapeutische Koloskopien</a:t>
                      </a:r>
                      <a:endParaRPr lang="de-DE" sz="800" dirty="0">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Times New Roman"/>
                        </a:rPr>
                        <a:t>0,66%</a:t>
                      </a:r>
                      <a:endParaRPr lang="de-DE" sz="800" dirty="0">
                        <a:solidFill>
                          <a:schemeClr val="tx1"/>
                        </a:solidFill>
                        <a:effectLst/>
                        <a:latin typeface="Arial" panose="020B0604020202020204" pitchFamily="34" charset="0"/>
                        <a:ea typeface="Times New Roman"/>
                        <a:cs typeface="Arial" panose="020B0604020202020204" pitchFamily="34" charset="0"/>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Times New Roman"/>
                        </a:rPr>
                        <a:t>0,72%</a:t>
                      </a:r>
                      <a:endParaRPr lang="de-DE" sz="800" dirty="0">
                        <a:solidFill>
                          <a:schemeClr val="tx1"/>
                        </a:solidFill>
                        <a:effectLst/>
                        <a:latin typeface="Arial" panose="020B0604020202020204" pitchFamily="34" charset="0"/>
                        <a:ea typeface="Times New Roman"/>
                        <a:cs typeface="Arial" panose="020B0604020202020204" pitchFamily="34" charset="0"/>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panose="020B0604020202020204" pitchFamily="34" charset="0"/>
                          <a:ea typeface="Times New Roman"/>
                          <a:cs typeface="Arial" panose="020B0604020202020204" pitchFamily="34" charset="0"/>
                        </a:rPr>
                        <a:t>0,69%</a:t>
                      </a: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panose="020B0604020202020204" pitchFamily="34" charset="0"/>
                          <a:ea typeface="Times New Roman"/>
                          <a:cs typeface="Arial" panose="020B0604020202020204" pitchFamily="34" charset="0"/>
                        </a:rPr>
                        <a:t>0,66%</a:t>
                      </a: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Arial"/>
                        </a:rPr>
                        <a:t>0,26%</a:t>
                      </a:r>
                      <a:endParaRPr lang="de-DE" sz="9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Arial"/>
                        </a:rPr>
                        <a:t>0,42%</a:t>
                      </a:r>
                      <a:endParaRPr lang="de-DE" sz="9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Arial"/>
                        </a:rPr>
                        <a:t>0,94%</a:t>
                      </a:r>
                      <a:endParaRPr lang="de-DE" sz="9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Times New Roman"/>
                        </a:rPr>
                        <a:t>0,41%</a:t>
                      </a: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marL="0" marR="0" indent="0" algn="ctr" defTabSz="914400" rtl="0" eaLnBrk="1" fontAlgn="auto" latinLnBrk="0" hangingPunct="1">
                        <a:lnSpc>
                          <a:spcPct val="100000"/>
                        </a:lnSpc>
                        <a:spcBef>
                          <a:spcPts val="200"/>
                        </a:spcBef>
                        <a:spcAft>
                          <a:spcPts val="200"/>
                        </a:spcAft>
                        <a:buClrTx/>
                        <a:buSzTx/>
                        <a:buFontTx/>
                        <a:buNone/>
                        <a:tabLst/>
                        <a:defRPr/>
                      </a:pPr>
                      <a:r>
                        <a:rPr lang="de-DE" sz="800" dirty="0">
                          <a:solidFill>
                            <a:schemeClr val="tx1"/>
                          </a:solidFill>
                          <a:effectLst/>
                          <a:latin typeface="Arial"/>
                          <a:ea typeface="Times New Roman"/>
                          <a:cs typeface="Arial"/>
                        </a:rPr>
                        <a:t>6</a:t>
                      </a:r>
                      <a:endParaRPr lang="de-DE" sz="900" dirty="0">
                        <a:solidFill>
                          <a:schemeClr val="tx1"/>
                        </a:solidFill>
                        <a:effectLst/>
                        <a:latin typeface="Arial"/>
                        <a:ea typeface="Times New Roman"/>
                        <a:cs typeface="Times New Roman"/>
                      </a:endParaRPr>
                    </a:p>
                  </a:txBody>
                  <a:tcPr marL="36000" marR="3600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marL="0" marR="0" indent="0" algn="ctr" defTabSz="914400" rtl="0" eaLnBrk="1" fontAlgn="auto" latinLnBrk="0" hangingPunct="1">
                        <a:lnSpc>
                          <a:spcPct val="100000"/>
                        </a:lnSpc>
                        <a:spcBef>
                          <a:spcPts val="200"/>
                        </a:spcBef>
                        <a:spcAft>
                          <a:spcPts val="200"/>
                        </a:spcAft>
                        <a:buClrTx/>
                        <a:buSzTx/>
                        <a:buFontTx/>
                        <a:buNone/>
                        <a:tabLst/>
                        <a:defRPr/>
                      </a:pPr>
                      <a:r>
                        <a:rPr lang="de-DE" sz="800" dirty="0">
                          <a:solidFill>
                            <a:schemeClr val="tx1"/>
                          </a:solidFill>
                          <a:effectLst/>
                          <a:latin typeface="Arial"/>
                          <a:ea typeface="Times New Roman"/>
                          <a:cs typeface="Arial"/>
                        </a:rPr>
                        <a:t>6</a:t>
                      </a:r>
                      <a:endParaRPr lang="de-DE" sz="900" dirty="0">
                        <a:solidFill>
                          <a:schemeClr val="tx1"/>
                        </a:solidFill>
                        <a:effectLst/>
                        <a:latin typeface="Arial"/>
                        <a:ea typeface="Times New Roman"/>
                        <a:cs typeface="Times New Roman"/>
                      </a:endParaRPr>
                    </a:p>
                  </a:txBody>
                  <a:tcPr marL="36000" marR="3600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Arial"/>
                        </a:rPr>
                        <a:t>6</a:t>
                      </a:r>
                      <a:endParaRPr lang="de-DE" sz="9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Times New Roman"/>
                        </a:rPr>
                        <a:t>6</a:t>
                      </a: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marL="0" marR="0" indent="0" algn="ctr" defTabSz="914400" rtl="0" eaLnBrk="1" fontAlgn="auto" latinLnBrk="0" hangingPunct="1">
                        <a:lnSpc>
                          <a:spcPct val="100000"/>
                        </a:lnSpc>
                        <a:spcBef>
                          <a:spcPts val="200"/>
                        </a:spcBef>
                        <a:spcAft>
                          <a:spcPts val="200"/>
                        </a:spcAft>
                        <a:buClrTx/>
                        <a:buSzTx/>
                        <a:buFontTx/>
                        <a:buNone/>
                        <a:tabLst/>
                        <a:defRPr/>
                      </a:pPr>
                      <a:r>
                        <a:rPr lang="de-DE" sz="800" dirty="0" err="1">
                          <a:solidFill>
                            <a:schemeClr val="tx1"/>
                          </a:solidFill>
                          <a:effectLst/>
                          <a:latin typeface="Arial"/>
                          <a:ea typeface="Times New Roman"/>
                          <a:cs typeface="Arial"/>
                        </a:rPr>
                        <a:t>2</a:t>
                      </a:r>
                      <a:endParaRPr lang="de-DE" sz="9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Arial"/>
                        </a:rPr>
                        <a:t>12</a:t>
                      </a:r>
                      <a:endParaRPr lang="de-DE" sz="9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Arial"/>
                        </a:rPr>
                        <a:t>12</a:t>
                      </a:r>
                      <a:endParaRPr lang="de-DE" sz="9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Arial"/>
                        </a:rPr>
                        <a:t>12</a:t>
                      </a:r>
                      <a:endParaRPr lang="de-DE" sz="9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Times New Roman"/>
                        </a:rPr>
                        <a:t>12</a:t>
                      </a:r>
                    </a:p>
                  </a:txBody>
                  <a:tcPr marL="68580" marR="68580" marT="0" marB="0" anchor="ctr">
                    <a:lnL w="38100" cap="flat" cmpd="sng" algn="ctr">
                      <a:solidFill>
                        <a:schemeClr val="bg1"/>
                      </a:solidFill>
                      <a:prstDash val="solid"/>
                      <a:round/>
                      <a:headEnd type="none" w="med" len="med"/>
                      <a:tailEnd type="none" w="med" len="med"/>
                    </a:lnL>
                    <a:lnR>
                      <a:noFill/>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extLst>
                  <a:ext uri="{0D108BD9-81ED-4DB2-BD59-A6C34878D82A}">
                    <a16:rowId xmlns:a16="http://schemas.microsoft.com/office/drawing/2014/main" val="10003"/>
                  </a:ext>
                </a:extLst>
              </a:tr>
              <a:tr h="288000">
                <a:tc>
                  <a:txBody>
                    <a:bodyPr/>
                    <a:lstStyle/>
                    <a:p>
                      <a:pPr marL="0" marR="0" indent="0" algn="l" defTabSz="914400" rtl="0" eaLnBrk="1" fontAlgn="auto" latinLnBrk="0" hangingPunct="1">
                        <a:lnSpc>
                          <a:spcPct val="100000"/>
                        </a:lnSpc>
                        <a:spcBef>
                          <a:spcPts val="200"/>
                        </a:spcBef>
                        <a:spcAft>
                          <a:spcPts val="0"/>
                        </a:spcAft>
                        <a:buClrTx/>
                        <a:buSzTx/>
                        <a:buFontTx/>
                        <a:buNone/>
                        <a:tabLst/>
                        <a:defRPr/>
                      </a:pPr>
                      <a:r>
                        <a:rPr lang="de-DE" sz="800" dirty="0">
                          <a:effectLst/>
                          <a:latin typeface="Arial"/>
                          <a:ea typeface="Times New Roman"/>
                          <a:cs typeface="Arial"/>
                        </a:rPr>
                        <a:t>15</a:t>
                      </a:r>
                      <a:endParaRPr lang="de-DE" sz="800" dirty="0">
                        <a:effectLst/>
                        <a:latin typeface="Arial"/>
                        <a:ea typeface="Times New Roman"/>
                        <a:cs typeface="Times New Roman"/>
                      </a:endParaRPr>
                    </a:p>
                  </a:txBody>
                  <a:tcPr marL="68580" marR="68580" marT="0" marB="0" anchor="ctr">
                    <a:lnL>
                      <a:noFill/>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spcBef>
                          <a:spcPts val="200"/>
                        </a:spcBef>
                        <a:spcAft>
                          <a:spcPts val="0"/>
                        </a:spcAft>
                      </a:pPr>
                      <a:r>
                        <a:rPr lang="de-DE" sz="800" dirty="0" err="1">
                          <a:effectLst/>
                          <a:latin typeface="Arial"/>
                          <a:ea typeface="Times New Roman"/>
                          <a:cs typeface="Arial"/>
                        </a:rPr>
                        <a:t>Revisions-OPs Kolon</a:t>
                      </a:r>
                      <a:endParaRPr lang="de-DE" sz="800" dirty="0">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Times New Roman"/>
                        </a:rPr>
                        <a:t>8,62%</a:t>
                      </a:r>
                      <a:endParaRPr lang="de-DE" sz="800" dirty="0">
                        <a:solidFill>
                          <a:schemeClr val="tx1"/>
                        </a:solidFill>
                        <a:effectLst/>
                        <a:latin typeface="Arial" panose="020B0604020202020204" pitchFamily="34" charset="0"/>
                        <a:ea typeface="Times New Roman"/>
                        <a:cs typeface="Arial" panose="020B0604020202020204" pitchFamily="34" charset="0"/>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Times New Roman"/>
                        </a:rPr>
                        <a:t>8,05%</a:t>
                      </a:r>
                      <a:endParaRPr lang="de-DE" sz="800" dirty="0">
                        <a:solidFill>
                          <a:schemeClr val="tx1"/>
                        </a:solidFill>
                        <a:effectLst/>
                        <a:latin typeface="Arial" panose="020B0604020202020204" pitchFamily="34" charset="0"/>
                        <a:ea typeface="Times New Roman"/>
                        <a:cs typeface="Arial" panose="020B0604020202020204" pitchFamily="34" charset="0"/>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panose="020B0604020202020204" pitchFamily="34" charset="0"/>
                          <a:ea typeface="Times New Roman"/>
                          <a:cs typeface="Arial" panose="020B0604020202020204" pitchFamily="34" charset="0"/>
                        </a:rPr>
                        <a:t>7,79%</a:t>
                      </a: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panose="020B0604020202020204" pitchFamily="34" charset="0"/>
                          <a:ea typeface="Times New Roman"/>
                          <a:cs typeface="Arial" panose="020B0604020202020204" pitchFamily="34" charset="0"/>
                        </a:rPr>
                        <a:t>7,53%</a:t>
                      </a: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Arial"/>
                        </a:rPr>
                        <a:t>6,06%</a:t>
                      </a:r>
                      <a:endParaRPr lang="de-DE" sz="9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Arial"/>
                        </a:rPr>
                        <a:t>6,12%</a:t>
                      </a:r>
                      <a:endParaRPr lang="de-DE" sz="9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Arial"/>
                        </a:rPr>
                        <a:t>7,04%</a:t>
                      </a:r>
                      <a:endParaRPr lang="de-DE" sz="9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Times New Roman"/>
                        </a:rPr>
                        <a:t>9,09%</a:t>
                      </a: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marL="0" marR="0" indent="0" algn="ctr" defTabSz="914400" rtl="0" eaLnBrk="1" fontAlgn="auto" latinLnBrk="0" hangingPunct="1">
                        <a:lnSpc>
                          <a:spcPct val="100000"/>
                        </a:lnSpc>
                        <a:spcBef>
                          <a:spcPts val="200"/>
                        </a:spcBef>
                        <a:spcAft>
                          <a:spcPts val="200"/>
                        </a:spcAft>
                        <a:buClrTx/>
                        <a:buSzTx/>
                        <a:buFontTx/>
                        <a:buNone/>
                        <a:tabLst/>
                        <a:defRPr/>
                      </a:pPr>
                      <a:r>
                        <a:rPr lang="de-DE" sz="800" dirty="0">
                          <a:solidFill>
                            <a:schemeClr val="tx1"/>
                          </a:solidFill>
                          <a:effectLst/>
                          <a:latin typeface="Arial"/>
                          <a:ea typeface="Times New Roman"/>
                          <a:cs typeface="Arial"/>
                        </a:rPr>
                        <a:t>6</a:t>
                      </a:r>
                      <a:endParaRPr lang="de-DE" sz="900" dirty="0">
                        <a:solidFill>
                          <a:schemeClr val="tx1"/>
                        </a:solidFill>
                        <a:effectLst/>
                        <a:latin typeface="Arial"/>
                        <a:ea typeface="Times New Roman"/>
                        <a:cs typeface="Times New Roman"/>
                      </a:endParaRPr>
                    </a:p>
                  </a:txBody>
                  <a:tcPr marL="36000" marR="3600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marL="0" marR="0" indent="0" algn="ctr" defTabSz="914400" rtl="0" eaLnBrk="1" fontAlgn="auto" latinLnBrk="0" hangingPunct="1">
                        <a:lnSpc>
                          <a:spcPct val="100000"/>
                        </a:lnSpc>
                        <a:spcBef>
                          <a:spcPts val="200"/>
                        </a:spcBef>
                        <a:spcAft>
                          <a:spcPts val="200"/>
                        </a:spcAft>
                        <a:buClrTx/>
                        <a:buSzTx/>
                        <a:buFontTx/>
                        <a:buNone/>
                        <a:tabLst/>
                        <a:defRPr/>
                      </a:pPr>
                      <a:r>
                        <a:rPr lang="de-DE" sz="800" dirty="0">
                          <a:solidFill>
                            <a:schemeClr val="tx1"/>
                          </a:solidFill>
                          <a:effectLst/>
                          <a:latin typeface="Arial"/>
                          <a:ea typeface="Times New Roman"/>
                          <a:cs typeface="Arial"/>
                        </a:rPr>
                        <a:t>6</a:t>
                      </a:r>
                      <a:endParaRPr lang="de-DE" sz="900" dirty="0">
                        <a:solidFill>
                          <a:schemeClr val="tx1"/>
                        </a:solidFill>
                        <a:effectLst/>
                        <a:latin typeface="Arial"/>
                        <a:ea typeface="Times New Roman"/>
                        <a:cs typeface="Times New Roman"/>
                      </a:endParaRPr>
                    </a:p>
                  </a:txBody>
                  <a:tcPr marL="36000" marR="3600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Arial"/>
                        </a:rPr>
                        <a:t>6</a:t>
                      </a:r>
                      <a:endParaRPr lang="de-DE" sz="9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Times New Roman"/>
                        </a:rPr>
                        <a:t>6</a:t>
                      </a: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marL="0" marR="0" indent="0" algn="ctr" defTabSz="914400" rtl="0" eaLnBrk="1" fontAlgn="auto" latinLnBrk="0" hangingPunct="1">
                        <a:lnSpc>
                          <a:spcPct val="100000"/>
                        </a:lnSpc>
                        <a:spcBef>
                          <a:spcPts val="200"/>
                        </a:spcBef>
                        <a:spcAft>
                          <a:spcPts val="200"/>
                        </a:spcAft>
                        <a:buClrTx/>
                        <a:buSzTx/>
                        <a:buFontTx/>
                        <a:buNone/>
                        <a:tabLst/>
                        <a:defRPr/>
                      </a:pPr>
                      <a:r>
                        <a:rPr lang="de-DE" sz="800" dirty="0" err="1">
                          <a:solidFill>
                            <a:schemeClr val="tx1"/>
                          </a:solidFill>
                          <a:effectLst/>
                          <a:latin typeface="Arial"/>
                          <a:ea typeface="Times New Roman"/>
                          <a:cs typeface="Arial"/>
                        </a:rPr>
                        <a:t>2</a:t>
                      </a:r>
                      <a:endParaRPr lang="de-DE" sz="9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Arial"/>
                        </a:rPr>
                        <a:t>12</a:t>
                      </a:r>
                      <a:endParaRPr lang="de-DE" sz="9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Arial"/>
                        </a:rPr>
                        <a:t>12</a:t>
                      </a:r>
                      <a:endParaRPr lang="de-DE" sz="9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Arial"/>
                        </a:rPr>
                        <a:t>12</a:t>
                      </a:r>
                      <a:endParaRPr lang="de-DE" sz="9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Times New Roman"/>
                        </a:rPr>
                        <a:t>12</a:t>
                      </a:r>
                    </a:p>
                  </a:txBody>
                  <a:tcPr marL="68580" marR="68580" marT="0" marB="0" anchor="ctr">
                    <a:lnL w="38100" cap="flat" cmpd="sng" algn="ctr">
                      <a:solidFill>
                        <a:schemeClr val="bg1"/>
                      </a:solidFill>
                      <a:prstDash val="solid"/>
                      <a:round/>
                      <a:headEnd type="none" w="med" len="med"/>
                      <a:tailEnd type="none" w="med" len="med"/>
                    </a:lnL>
                    <a:lnR>
                      <a:noFill/>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extLst>
                  <a:ext uri="{0D108BD9-81ED-4DB2-BD59-A6C34878D82A}">
                    <a16:rowId xmlns:a16="http://schemas.microsoft.com/office/drawing/2014/main" val="1256637570"/>
                  </a:ext>
                </a:extLst>
              </a:tr>
              <a:tr h="288000">
                <a:tc>
                  <a:txBody>
                    <a:bodyPr/>
                    <a:lstStyle/>
                    <a:p>
                      <a:pPr marL="0" marR="0" indent="0" algn="l" defTabSz="914400" rtl="0" eaLnBrk="1" fontAlgn="auto" latinLnBrk="0" hangingPunct="1">
                        <a:lnSpc>
                          <a:spcPct val="100000"/>
                        </a:lnSpc>
                        <a:spcBef>
                          <a:spcPts val="200"/>
                        </a:spcBef>
                        <a:spcAft>
                          <a:spcPts val="0"/>
                        </a:spcAft>
                        <a:buClrTx/>
                        <a:buSzTx/>
                        <a:buFontTx/>
                        <a:buNone/>
                        <a:tabLst/>
                        <a:defRPr/>
                      </a:pPr>
                      <a:r>
                        <a:rPr lang="de-DE" sz="800" dirty="0">
                          <a:effectLst/>
                          <a:latin typeface="Arial"/>
                          <a:ea typeface="Times New Roman"/>
                          <a:cs typeface="Arial"/>
                        </a:rPr>
                        <a:t>16</a:t>
                      </a:r>
                      <a:endParaRPr lang="de-DE" sz="800" dirty="0">
                        <a:effectLst/>
                        <a:latin typeface="Arial"/>
                        <a:ea typeface="Times New Roman"/>
                        <a:cs typeface="Times New Roman"/>
                      </a:endParaRPr>
                    </a:p>
                  </a:txBody>
                  <a:tcPr marL="68580" marR="68580" marT="0" marB="0" anchor="ctr">
                    <a:lnL>
                      <a:noFill/>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spcBef>
                          <a:spcPts val="200"/>
                        </a:spcBef>
                        <a:spcAft>
                          <a:spcPts val="0"/>
                        </a:spcAft>
                      </a:pPr>
                      <a:r>
                        <a:rPr lang="de-DE" sz="800" dirty="0" err="1">
                          <a:effectLst/>
                          <a:latin typeface="Arial"/>
                          <a:ea typeface="Times New Roman"/>
                          <a:cs typeface="Arial"/>
                        </a:rPr>
                        <a:t>Revisions-OPs Rektum</a:t>
                      </a:r>
                      <a:endParaRPr lang="de-DE" sz="800" dirty="0">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Times New Roman"/>
                        </a:rPr>
                        <a:t>9,52%</a:t>
                      </a:r>
                      <a:endParaRPr lang="de-DE" sz="800" dirty="0">
                        <a:solidFill>
                          <a:schemeClr val="tx1"/>
                        </a:solidFill>
                        <a:effectLst/>
                        <a:latin typeface="Arial" panose="020B0604020202020204" pitchFamily="34" charset="0"/>
                        <a:ea typeface="Times New Roman"/>
                        <a:cs typeface="Arial" panose="020B0604020202020204" pitchFamily="34" charset="0"/>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Times New Roman"/>
                        </a:rPr>
                        <a:t>8,57%</a:t>
                      </a:r>
                      <a:endParaRPr lang="de-DE" sz="800" dirty="0">
                        <a:solidFill>
                          <a:schemeClr val="tx1"/>
                        </a:solidFill>
                        <a:effectLst/>
                        <a:latin typeface="Arial" panose="020B0604020202020204" pitchFamily="34" charset="0"/>
                        <a:ea typeface="Times New Roman"/>
                        <a:cs typeface="Arial" panose="020B0604020202020204" pitchFamily="34" charset="0"/>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panose="020B0604020202020204" pitchFamily="34" charset="0"/>
                          <a:ea typeface="Times New Roman"/>
                          <a:cs typeface="Arial" panose="020B0604020202020204" pitchFamily="34" charset="0"/>
                        </a:rPr>
                        <a:t>9,52%</a:t>
                      </a: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panose="020B0604020202020204" pitchFamily="34" charset="0"/>
                          <a:ea typeface="Times New Roman"/>
                          <a:cs typeface="Arial" panose="020B0604020202020204" pitchFamily="34" charset="0"/>
                        </a:rPr>
                        <a:t>9,52%</a:t>
                      </a: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Arial"/>
                        </a:rPr>
                        <a:t>12,50%</a:t>
                      </a:r>
                      <a:endParaRPr lang="de-DE" sz="9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Arial"/>
                        </a:rPr>
                        <a:t>10,00%</a:t>
                      </a:r>
                      <a:endParaRPr lang="de-DE" sz="9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Arial"/>
                        </a:rPr>
                        <a:t>9,68%</a:t>
                      </a:r>
                      <a:endParaRPr lang="de-DE" sz="9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Times New Roman"/>
                        </a:rPr>
                        <a:t>12,50%</a:t>
                      </a: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marL="0" marR="0" indent="0" algn="ctr" defTabSz="914400" rtl="0" eaLnBrk="1" fontAlgn="auto" latinLnBrk="0" hangingPunct="1">
                        <a:lnSpc>
                          <a:spcPct val="100000"/>
                        </a:lnSpc>
                        <a:spcBef>
                          <a:spcPts val="200"/>
                        </a:spcBef>
                        <a:spcAft>
                          <a:spcPts val="200"/>
                        </a:spcAft>
                        <a:buClrTx/>
                        <a:buSzTx/>
                        <a:buFontTx/>
                        <a:buNone/>
                        <a:tabLst/>
                        <a:defRPr/>
                      </a:pPr>
                      <a:r>
                        <a:rPr lang="de-DE" sz="800" dirty="0">
                          <a:solidFill>
                            <a:schemeClr val="tx1"/>
                          </a:solidFill>
                          <a:effectLst/>
                          <a:latin typeface="Arial"/>
                          <a:ea typeface="Times New Roman"/>
                          <a:cs typeface="Arial"/>
                        </a:rPr>
                        <a:t>6</a:t>
                      </a:r>
                      <a:endParaRPr lang="de-DE" sz="900" dirty="0">
                        <a:solidFill>
                          <a:schemeClr val="tx1"/>
                        </a:solidFill>
                        <a:effectLst/>
                        <a:latin typeface="Arial"/>
                        <a:ea typeface="Times New Roman"/>
                        <a:cs typeface="Times New Roman"/>
                      </a:endParaRPr>
                    </a:p>
                  </a:txBody>
                  <a:tcPr marL="36000" marR="3600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marL="0" marR="0" indent="0" algn="ctr" defTabSz="914400" rtl="0" eaLnBrk="1" fontAlgn="auto" latinLnBrk="0" hangingPunct="1">
                        <a:lnSpc>
                          <a:spcPct val="100000"/>
                        </a:lnSpc>
                        <a:spcBef>
                          <a:spcPts val="200"/>
                        </a:spcBef>
                        <a:spcAft>
                          <a:spcPts val="200"/>
                        </a:spcAft>
                        <a:buClrTx/>
                        <a:buSzTx/>
                        <a:buFontTx/>
                        <a:buNone/>
                        <a:tabLst/>
                        <a:defRPr/>
                      </a:pPr>
                      <a:r>
                        <a:rPr lang="de-DE" sz="800" dirty="0">
                          <a:solidFill>
                            <a:schemeClr val="tx1"/>
                          </a:solidFill>
                          <a:effectLst/>
                          <a:latin typeface="Arial"/>
                          <a:ea typeface="Times New Roman"/>
                          <a:cs typeface="Arial"/>
                        </a:rPr>
                        <a:t>6</a:t>
                      </a:r>
                      <a:endParaRPr lang="de-DE" sz="900" dirty="0">
                        <a:solidFill>
                          <a:schemeClr val="tx1"/>
                        </a:solidFill>
                        <a:effectLst/>
                        <a:latin typeface="Arial"/>
                        <a:ea typeface="Times New Roman"/>
                        <a:cs typeface="Times New Roman"/>
                      </a:endParaRPr>
                    </a:p>
                  </a:txBody>
                  <a:tcPr marL="36000" marR="3600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Arial"/>
                        </a:rPr>
                        <a:t>6</a:t>
                      </a:r>
                      <a:endParaRPr lang="de-DE" sz="9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Times New Roman"/>
                        </a:rPr>
                        <a:t>6</a:t>
                      </a: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marL="0" marR="0" indent="0" algn="ctr" defTabSz="914400" rtl="0" eaLnBrk="1" fontAlgn="auto" latinLnBrk="0" hangingPunct="1">
                        <a:lnSpc>
                          <a:spcPct val="100000"/>
                        </a:lnSpc>
                        <a:spcBef>
                          <a:spcPts val="200"/>
                        </a:spcBef>
                        <a:spcAft>
                          <a:spcPts val="200"/>
                        </a:spcAft>
                        <a:buClrTx/>
                        <a:buSzTx/>
                        <a:buFontTx/>
                        <a:buNone/>
                        <a:tabLst/>
                        <a:defRPr/>
                      </a:pPr>
                      <a:r>
                        <a:rPr lang="de-DE" sz="800" dirty="0" err="1">
                          <a:solidFill>
                            <a:schemeClr val="tx1"/>
                          </a:solidFill>
                          <a:effectLst/>
                          <a:latin typeface="Arial"/>
                          <a:ea typeface="Times New Roman"/>
                          <a:cs typeface="Arial"/>
                        </a:rPr>
                        <a:t>2</a:t>
                      </a:r>
                      <a:endParaRPr lang="de-DE" sz="9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Arial"/>
                        </a:rPr>
                        <a:t>12</a:t>
                      </a:r>
                      <a:endParaRPr lang="de-DE" sz="9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Arial"/>
                        </a:rPr>
                        <a:t>12</a:t>
                      </a:r>
                      <a:endParaRPr lang="de-DE" sz="9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Arial"/>
                        </a:rPr>
                        <a:t>12</a:t>
                      </a:r>
                      <a:endParaRPr lang="de-DE" sz="9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Times New Roman"/>
                        </a:rPr>
                        <a:t>12</a:t>
                      </a:r>
                    </a:p>
                  </a:txBody>
                  <a:tcPr marL="68580" marR="68580" marT="0" marB="0" anchor="ctr">
                    <a:lnL w="38100" cap="flat" cmpd="sng" algn="ctr">
                      <a:solidFill>
                        <a:schemeClr val="bg1"/>
                      </a:solidFill>
                      <a:prstDash val="solid"/>
                      <a:round/>
                      <a:headEnd type="none" w="med" len="med"/>
                      <a:tailEnd type="none" w="med" len="med"/>
                    </a:lnL>
                    <a:lnR>
                      <a:noFill/>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extLst>
                  <a:ext uri="{0D108BD9-81ED-4DB2-BD59-A6C34878D82A}">
                    <a16:rowId xmlns:a16="http://schemas.microsoft.com/office/drawing/2014/main" val="563170245"/>
                  </a:ext>
                </a:extLst>
              </a:tr>
              <a:tr h="288000">
                <a:tc>
                  <a:txBody>
                    <a:bodyPr/>
                    <a:lstStyle/>
                    <a:p>
                      <a:pPr marL="0" marR="0" indent="0" algn="l" defTabSz="914400" rtl="0" eaLnBrk="1" fontAlgn="auto" latinLnBrk="0" hangingPunct="1">
                        <a:lnSpc>
                          <a:spcPct val="100000"/>
                        </a:lnSpc>
                        <a:spcBef>
                          <a:spcPts val="200"/>
                        </a:spcBef>
                        <a:spcAft>
                          <a:spcPts val="0"/>
                        </a:spcAft>
                        <a:buClrTx/>
                        <a:buSzTx/>
                        <a:buFontTx/>
                        <a:buNone/>
                        <a:tabLst/>
                        <a:defRPr/>
                      </a:pPr>
                      <a:r>
                        <a:rPr lang="de-DE" sz="800" dirty="0">
                          <a:effectLst/>
                          <a:latin typeface="Arial"/>
                          <a:ea typeface="Times New Roman"/>
                          <a:cs typeface="Arial"/>
                        </a:rPr>
                        <a:t>17</a:t>
                      </a:r>
                      <a:endParaRPr lang="de-DE" sz="800" dirty="0">
                        <a:effectLst/>
                        <a:latin typeface="Arial"/>
                        <a:ea typeface="Times New Roman"/>
                        <a:cs typeface="Times New Roman"/>
                      </a:endParaRPr>
                    </a:p>
                  </a:txBody>
                  <a:tcPr marL="68580" marR="68580" marT="0" marB="0" anchor="ctr">
                    <a:lnL>
                      <a:noFill/>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spcBef>
                          <a:spcPts val="200"/>
                        </a:spcBef>
                        <a:spcAft>
                          <a:spcPts val="0"/>
                        </a:spcAft>
                      </a:pPr>
                      <a:r>
                        <a:rPr lang="de-DE" sz="800" dirty="0" err="1">
                          <a:effectLst/>
                          <a:latin typeface="Arial"/>
                          <a:ea typeface="Times New Roman"/>
                          <a:cs typeface="Arial"/>
                        </a:rPr>
                        <a:t>Anastomoseninsuffizienzen Kolon (LL QI)</a:t>
                      </a:r>
                      <a:endParaRPr lang="de-DE" sz="800" dirty="0">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Times New Roman"/>
                        </a:rPr>
                        <a:t>4,13%</a:t>
                      </a:r>
                      <a:endParaRPr lang="de-DE" sz="800" dirty="0">
                        <a:solidFill>
                          <a:schemeClr val="tx1"/>
                        </a:solidFill>
                        <a:effectLst/>
                        <a:latin typeface="Arial" panose="020B0604020202020204" pitchFamily="34" charset="0"/>
                        <a:ea typeface="Times New Roman"/>
                        <a:cs typeface="Arial" panose="020B0604020202020204" pitchFamily="34" charset="0"/>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Times New Roman"/>
                        </a:rPr>
                        <a:t>3,61%</a:t>
                      </a:r>
                      <a:endParaRPr lang="de-DE" sz="800" dirty="0">
                        <a:solidFill>
                          <a:schemeClr val="tx1"/>
                        </a:solidFill>
                        <a:effectLst/>
                        <a:latin typeface="Arial" panose="020B0604020202020204" pitchFamily="34" charset="0"/>
                        <a:ea typeface="Times New Roman"/>
                        <a:cs typeface="Arial" panose="020B0604020202020204" pitchFamily="34" charset="0"/>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panose="020B0604020202020204" pitchFamily="34" charset="0"/>
                          <a:ea typeface="Times New Roman"/>
                          <a:cs typeface="Arial" panose="020B0604020202020204" pitchFamily="34" charset="0"/>
                        </a:rPr>
                        <a:t>3,45%</a:t>
                      </a: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panose="020B0604020202020204" pitchFamily="34" charset="0"/>
                          <a:ea typeface="Times New Roman"/>
                          <a:cs typeface="Arial" panose="020B0604020202020204" pitchFamily="34" charset="0"/>
                        </a:rPr>
                        <a:t>3,50%</a:t>
                      </a: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Arial"/>
                        </a:rPr>
                        <a:t>0,00%</a:t>
                      </a:r>
                      <a:endParaRPr lang="de-DE" sz="9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Arial"/>
                        </a:rPr>
                        <a:t>4,08%</a:t>
                      </a:r>
                      <a:endParaRPr lang="de-DE" sz="9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Arial"/>
                        </a:rPr>
                        <a:t>4,29%</a:t>
                      </a:r>
                      <a:endParaRPr lang="de-DE" sz="9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Times New Roman"/>
                        </a:rPr>
                        <a:t>2,08%</a:t>
                      </a: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marL="0" marR="0" indent="0" algn="ctr" defTabSz="914400" rtl="0" eaLnBrk="1" fontAlgn="auto" latinLnBrk="0" hangingPunct="1">
                        <a:lnSpc>
                          <a:spcPct val="100000"/>
                        </a:lnSpc>
                        <a:spcBef>
                          <a:spcPts val="200"/>
                        </a:spcBef>
                        <a:spcAft>
                          <a:spcPts val="200"/>
                        </a:spcAft>
                        <a:buClrTx/>
                        <a:buSzTx/>
                        <a:buFontTx/>
                        <a:buNone/>
                        <a:tabLst/>
                        <a:defRPr/>
                      </a:pPr>
                      <a:r>
                        <a:rPr lang="de-DE" sz="800" dirty="0">
                          <a:solidFill>
                            <a:schemeClr val="tx1"/>
                          </a:solidFill>
                          <a:effectLst/>
                          <a:latin typeface="Arial"/>
                          <a:ea typeface="Times New Roman"/>
                          <a:cs typeface="Arial"/>
                        </a:rPr>
                        <a:t>6</a:t>
                      </a:r>
                      <a:endParaRPr lang="de-DE" sz="900" dirty="0">
                        <a:solidFill>
                          <a:schemeClr val="tx1"/>
                        </a:solidFill>
                        <a:effectLst/>
                        <a:latin typeface="Arial"/>
                        <a:ea typeface="Times New Roman"/>
                        <a:cs typeface="Times New Roman"/>
                      </a:endParaRPr>
                    </a:p>
                  </a:txBody>
                  <a:tcPr marL="36000" marR="3600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marL="0" marR="0" indent="0" algn="ctr" defTabSz="914400" rtl="0" eaLnBrk="1" fontAlgn="auto" latinLnBrk="0" hangingPunct="1">
                        <a:lnSpc>
                          <a:spcPct val="100000"/>
                        </a:lnSpc>
                        <a:spcBef>
                          <a:spcPts val="200"/>
                        </a:spcBef>
                        <a:spcAft>
                          <a:spcPts val="200"/>
                        </a:spcAft>
                        <a:buClrTx/>
                        <a:buSzTx/>
                        <a:buFontTx/>
                        <a:buNone/>
                        <a:tabLst/>
                        <a:defRPr/>
                      </a:pPr>
                      <a:r>
                        <a:rPr lang="de-DE" sz="800" dirty="0">
                          <a:solidFill>
                            <a:schemeClr val="tx1"/>
                          </a:solidFill>
                          <a:effectLst/>
                          <a:latin typeface="Arial"/>
                          <a:ea typeface="Times New Roman"/>
                          <a:cs typeface="Arial"/>
                        </a:rPr>
                        <a:t>6</a:t>
                      </a:r>
                      <a:endParaRPr lang="de-DE" sz="900" dirty="0">
                        <a:solidFill>
                          <a:schemeClr val="tx1"/>
                        </a:solidFill>
                        <a:effectLst/>
                        <a:latin typeface="Arial"/>
                        <a:ea typeface="Times New Roman"/>
                        <a:cs typeface="Times New Roman"/>
                      </a:endParaRPr>
                    </a:p>
                  </a:txBody>
                  <a:tcPr marL="36000" marR="3600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Arial"/>
                        </a:rPr>
                        <a:t>6</a:t>
                      </a:r>
                      <a:endParaRPr lang="de-DE" sz="9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Times New Roman"/>
                        </a:rPr>
                        <a:t>6</a:t>
                      </a: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marL="0" marR="0" indent="0" algn="ctr" defTabSz="914400" rtl="0" eaLnBrk="1" fontAlgn="auto" latinLnBrk="0" hangingPunct="1">
                        <a:lnSpc>
                          <a:spcPct val="100000"/>
                        </a:lnSpc>
                        <a:spcBef>
                          <a:spcPts val="200"/>
                        </a:spcBef>
                        <a:spcAft>
                          <a:spcPts val="200"/>
                        </a:spcAft>
                        <a:buClrTx/>
                        <a:buSzTx/>
                        <a:buFontTx/>
                        <a:buNone/>
                        <a:tabLst/>
                        <a:defRPr/>
                      </a:pPr>
                      <a:r>
                        <a:rPr lang="de-DE" sz="800" dirty="0" err="1">
                          <a:solidFill>
                            <a:schemeClr val="tx1"/>
                          </a:solidFill>
                          <a:effectLst/>
                          <a:latin typeface="Arial"/>
                          <a:ea typeface="Times New Roman"/>
                          <a:cs typeface="Arial"/>
                        </a:rPr>
                        <a:t>2</a:t>
                      </a:r>
                      <a:endParaRPr lang="de-DE" sz="9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Arial"/>
                        </a:rPr>
                        <a:t>12</a:t>
                      </a:r>
                      <a:endParaRPr lang="de-DE" sz="9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Arial"/>
                        </a:rPr>
                        <a:t>12</a:t>
                      </a:r>
                      <a:endParaRPr lang="de-DE" sz="9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Arial"/>
                        </a:rPr>
                        <a:t>12</a:t>
                      </a:r>
                      <a:endParaRPr lang="de-DE" sz="9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Times New Roman"/>
                        </a:rPr>
                        <a:t>12</a:t>
                      </a:r>
                    </a:p>
                  </a:txBody>
                  <a:tcPr marL="68580" marR="68580" marT="0" marB="0" anchor="ctr">
                    <a:lnL w="38100" cap="flat" cmpd="sng" algn="ctr">
                      <a:solidFill>
                        <a:schemeClr val="bg1"/>
                      </a:solidFill>
                      <a:prstDash val="solid"/>
                      <a:round/>
                      <a:headEnd type="none" w="med" len="med"/>
                      <a:tailEnd type="none" w="med" len="med"/>
                    </a:lnL>
                    <a:lnR>
                      <a:noFill/>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extLst>
                  <a:ext uri="{0D108BD9-81ED-4DB2-BD59-A6C34878D82A}">
                    <a16:rowId xmlns:a16="http://schemas.microsoft.com/office/drawing/2014/main" val="4219925370"/>
                  </a:ext>
                </a:extLst>
              </a:tr>
              <a:tr h="288000">
                <a:tc>
                  <a:txBody>
                    <a:bodyPr/>
                    <a:lstStyle/>
                    <a:p>
                      <a:pPr marL="0" marR="0" indent="0" algn="l" defTabSz="914400" rtl="0" eaLnBrk="1" fontAlgn="auto" latinLnBrk="0" hangingPunct="1">
                        <a:lnSpc>
                          <a:spcPct val="100000"/>
                        </a:lnSpc>
                        <a:spcBef>
                          <a:spcPts val="200"/>
                        </a:spcBef>
                        <a:spcAft>
                          <a:spcPts val="0"/>
                        </a:spcAft>
                        <a:buClrTx/>
                        <a:buSzTx/>
                        <a:buFontTx/>
                        <a:buNone/>
                        <a:tabLst/>
                        <a:defRPr/>
                      </a:pPr>
                      <a:r>
                        <a:rPr lang="de-DE" sz="800" dirty="0">
                          <a:effectLst/>
                          <a:latin typeface="Arial"/>
                          <a:ea typeface="Times New Roman"/>
                          <a:cs typeface="Arial"/>
                        </a:rPr>
                        <a:t>18</a:t>
                      </a:r>
                      <a:endParaRPr lang="de-DE" sz="800" dirty="0">
                        <a:effectLst/>
                        <a:latin typeface="Arial"/>
                        <a:ea typeface="Times New Roman"/>
                        <a:cs typeface="Times New Roman"/>
                      </a:endParaRPr>
                    </a:p>
                  </a:txBody>
                  <a:tcPr marL="68580" marR="68580" marT="0" marB="0" anchor="ctr">
                    <a:lnL>
                      <a:noFill/>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spcBef>
                          <a:spcPts val="200"/>
                        </a:spcBef>
                        <a:spcAft>
                          <a:spcPts val="0"/>
                        </a:spcAft>
                      </a:pPr>
                      <a:r>
                        <a:rPr lang="de-DE" sz="800" dirty="0" err="1">
                          <a:effectLst/>
                          <a:latin typeface="Arial"/>
                          <a:ea typeface="Times New Roman"/>
                          <a:cs typeface="Arial"/>
                        </a:rPr>
                        <a:t>Anastomoseninsuffizienzen Rektum (LL QI)</a:t>
                      </a:r>
                      <a:endParaRPr lang="de-DE" sz="800" dirty="0">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Times New Roman"/>
                        </a:rPr>
                        <a:t>7,69%</a:t>
                      </a:r>
                      <a:endParaRPr lang="de-DE" sz="800" dirty="0">
                        <a:solidFill>
                          <a:schemeClr val="tx1"/>
                        </a:solidFill>
                        <a:effectLst/>
                        <a:latin typeface="Arial" panose="020B0604020202020204" pitchFamily="34" charset="0"/>
                        <a:ea typeface="Times New Roman"/>
                        <a:cs typeface="Arial" panose="020B0604020202020204" pitchFamily="34" charset="0"/>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Times New Roman"/>
                        </a:rPr>
                        <a:t>6,67%</a:t>
                      </a:r>
                      <a:endParaRPr lang="de-DE" sz="800" dirty="0">
                        <a:solidFill>
                          <a:schemeClr val="tx1"/>
                        </a:solidFill>
                        <a:effectLst/>
                        <a:latin typeface="Arial" panose="020B0604020202020204" pitchFamily="34" charset="0"/>
                        <a:ea typeface="Times New Roman"/>
                        <a:cs typeface="Arial" panose="020B0604020202020204" pitchFamily="34" charset="0"/>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panose="020B0604020202020204" pitchFamily="34" charset="0"/>
                          <a:ea typeface="Times New Roman"/>
                          <a:cs typeface="Arial" panose="020B0604020202020204" pitchFamily="34" charset="0"/>
                        </a:rPr>
                        <a:t>7,69%</a:t>
                      </a: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panose="020B0604020202020204" pitchFamily="34" charset="0"/>
                          <a:ea typeface="Times New Roman"/>
                          <a:cs typeface="Arial" panose="020B0604020202020204" pitchFamily="34" charset="0"/>
                        </a:rPr>
                        <a:t>7,55%</a:t>
                      </a: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Arial"/>
                        </a:rPr>
                        <a:t>9,09%</a:t>
                      </a:r>
                      <a:endParaRPr lang="de-DE" sz="9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Arial"/>
                        </a:rPr>
                        <a:t>7,69%</a:t>
                      </a:r>
                      <a:endParaRPr lang="de-DE" sz="9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Arial"/>
                        </a:rPr>
                        <a:t>3,85%</a:t>
                      </a:r>
                      <a:endParaRPr lang="de-DE" sz="9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Times New Roman"/>
                        </a:rPr>
                        <a:t>8,70%</a:t>
                      </a: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marL="0" marR="0" indent="0" algn="ctr" defTabSz="914400" rtl="0" eaLnBrk="1" fontAlgn="auto" latinLnBrk="0" hangingPunct="1">
                        <a:lnSpc>
                          <a:spcPct val="100000"/>
                        </a:lnSpc>
                        <a:spcBef>
                          <a:spcPts val="200"/>
                        </a:spcBef>
                        <a:spcAft>
                          <a:spcPts val="200"/>
                        </a:spcAft>
                        <a:buClrTx/>
                        <a:buSzTx/>
                        <a:buFontTx/>
                        <a:buNone/>
                        <a:tabLst/>
                        <a:defRPr/>
                      </a:pPr>
                      <a:r>
                        <a:rPr lang="de-DE" sz="800" dirty="0">
                          <a:solidFill>
                            <a:schemeClr val="tx1"/>
                          </a:solidFill>
                          <a:effectLst/>
                          <a:latin typeface="Arial"/>
                          <a:ea typeface="Times New Roman"/>
                          <a:cs typeface="Arial"/>
                        </a:rPr>
                        <a:t>6</a:t>
                      </a:r>
                      <a:endParaRPr lang="de-DE" sz="900" dirty="0">
                        <a:solidFill>
                          <a:schemeClr val="tx1"/>
                        </a:solidFill>
                        <a:effectLst/>
                        <a:latin typeface="Arial"/>
                        <a:ea typeface="Times New Roman"/>
                        <a:cs typeface="Times New Roman"/>
                      </a:endParaRPr>
                    </a:p>
                  </a:txBody>
                  <a:tcPr marL="36000" marR="3600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marL="0" marR="0" indent="0" algn="ctr" defTabSz="914400" rtl="0" eaLnBrk="1" fontAlgn="auto" latinLnBrk="0" hangingPunct="1">
                        <a:lnSpc>
                          <a:spcPct val="100000"/>
                        </a:lnSpc>
                        <a:spcBef>
                          <a:spcPts val="200"/>
                        </a:spcBef>
                        <a:spcAft>
                          <a:spcPts val="200"/>
                        </a:spcAft>
                        <a:buClrTx/>
                        <a:buSzTx/>
                        <a:buFontTx/>
                        <a:buNone/>
                        <a:tabLst/>
                        <a:defRPr/>
                      </a:pPr>
                      <a:r>
                        <a:rPr lang="de-DE" sz="800" dirty="0">
                          <a:solidFill>
                            <a:schemeClr val="tx1"/>
                          </a:solidFill>
                          <a:effectLst/>
                          <a:latin typeface="Arial"/>
                          <a:ea typeface="Times New Roman"/>
                          <a:cs typeface="Arial"/>
                        </a:rPr>
                        <a:t>6</a:t>
                      </a:r>
                      <a:endParaRPr lang="de-DE" sz="900" dirty="0">
                        <a:solidFill>
                          <a:schemeClr val="tx1"/>
                        </a:solidFill>
                        <a:effectLst/>
                        <a:latin typeface="Arial"/>
                        <a:ea typeface="Times New Roman"/>
                        <a:cs typeface="Times New Roman"/>
                      </a:endParaRPr>
                    </a:p>
                  </a:txBody>
                  <a:tcPr marL="36000" marR="3600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Arial"/>
                        </a:rPr>
                        <a:t>6</a:t>
                      </a:r>
                      <a:endParaRPr lang="de-DE" sz="9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Times New Roman"/>
                        </a:rPr>
                        <a:t>6</a:t>
                      </a: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marL="0" marR="0" indent="0" algn="ctr" defTabSz="914400" rtl="0" eaLnBrk="1" fontAlgn="auto" latinLnBrk="0" hangingPunct="1">
                        <a:lnSpc>
                          <a:spcPct val="100000"/>
                        </a:lnSpc>
                        <a:spcBef>
                          <a:spcPts val="200"/>
                        </a:spcBef>
                        <a:spcAft>
                          <a:spcPts val="200"/>
                        </a:spcAft>
                        <a:buClrTx/>
                        <a:buSzTx/>
                        <a:buFontTx/>
                        <a:buNone/>
                        <a:tabLst/>
                        <a:defRPr/>
                      </a:pPr>
                      <a:r>
                        <a:rPr lang="de-DE" sz="800" dirty="0" err="1">
                          <a:solidFill>
                            <a:schemeClr val="tx1"/>
                          </a:solidFill>
                          <a:effectLst/>
                          <a:latin typeface="Arial"/>
                          <a:ea typeface="Times New Roman"/>
                          <a:cs typeface="Arial"/>
                        </a:rPr>
                        <a:t>2</a:t>
                      </a:r>
                      <a:endParaRPr lang="de-DE" sz="9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Arial"/>
                        </a:rPr>
                        <a:t>12</a:t>
                      </a:r>
                      <a:endParaRPr lang="de-DE" sz="9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Arial"/>
                        </a:rPr>
                        <a:t>12</a:t>
                      </a:r>
                      <a:endParaRPr lang="de-DE" sz="9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Arial"/>
                        </a:rPr>
                        <a:t>12</a:t>
                      </a:r>
                      <a:endParaRPr lang="de-DE" sz="9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Times New Roman"/>
                        </a:rPr>
                        <a:t>12</a:t>
                      </a:r>
                    </a:p>
                  </a:txBody>
                  <a:tcPr marL="68580" marR="68580" marT="0" marB="0" anchor="ctr">
                    <a:lnL w="38100" cap="flat" cmpd="sng" algn="ctr">
                      <a:solidFill>
                        <a:schemeClr val="bg1"/>
                      </a:solidFill>
                      <a:prstDash val="solid"/>
                      <a:round/>
                      <a:headEnd type="none" w="med" len="med"/>
                      <a:tailEnd type="none" w="med" len="med"/>
                    </a:lnL>
                    <a:lnR>
                      <a:noFill/>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extLst>
                  <a:ext uri="{0D108BD9-81ED-4DB2-BD59-A6C34878D82A}">
                    <a16:rowId xmlns:a16="http://schemas.microsoft.com/office/drawing/2014/main" val="2224246001"/>
                  </a:ext>
                </a:extLst>
              </a:tr>
              <a:tr h="288000">
                <a:tc>
                  <a:txBody>
                    <a:bodyPr/>
                    <a:lstStyle/>
                    <a:p>
                      <a:pPr marL="0" marR="0" indent="0" algn="l" defTabSz="914400" rtl="0" eaLnBrk="1" fontAlgn="auto" latinLnBrk="0" hangingPunct="1">
                        <a:lnSpc>
                          <a:spcPct val="100000"/>
                        </a:lnSpc>
                        <a:spcBef>
                          <a:spcPts val="200"/>
                        </a:spcBef>
                        <a:spcAft>
                          <a:spcPts val="0"/>
                        </a:spcAft>
                        <a:buClrTx/>
                        <a:buSzTx/>
                        <a:buFontTx/>
                        <a:buNone/>
                        <a:tabLst/>
                        <a:defRPr/>
                      </a:pPr>
                      <a:r>
                        <a:rPr lang="de-DE" sz="800" dirty="0">
                          <a:effectLst/>
                          <a:latin typeface="Arial"/>
                          <a:ea typeface="Times New Roman"/>
                          <a:cs typeface="Arial"/>
                        </a:rPr>
                        <a:t>19</a:t>
                      </a:r>
                      <a:endParaRPr lang="de-DE" sz="800" dirty="0">
                        <a:effectLst/>
                        <a:latin typeface="Arial"/>
                        <a:ea typeface="Times New Roman"/>
                        <a:cs typeface="Times New Roman"/>
                      </a:endParaRPr>
                    </a:p>
                  </a:txBody>
                  <a:tcPr marL="68580" marR="68580" marT="0" marB="0" anchor="ctr">
                    <a:lnL>
                      <a:noFill/>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spcBef>
                          <a:spcPts val="200"/>
                        </a:spcBef>
                        <a:spcAft>
                          <a:spcPts val="0"/>
                        </a:spcAft>
                      </a:pPr>
                      <a:r>
                        <a:rPr lang="de-DE" sz="800" dirty="0" err="1">
                          <a:effectLst/>
                          <a:latin typeface="Arial"/>
                          <a:ea typeface="Times New Roman"/>
                          <a:cs typeface="Arial"/>
                        </a:rPr>
                        <a:t>Mortalität postoperativ</a:t>
                      </a:r>
                      <a:endParaRPr lang="de-DE" sz="800" dirty="0">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Times New Roman"/>
                        </a:rPr>
                        <a:t>2,04%</a:t>
                      </a:r>
                      <a:endParaRPr lang="de-DE" sz="800" dirty="0">
                        <a:solidFill>
                          <a:schemeClr val="tx1"/>
                        </a:solidFill>
                        <a:effectLst/>
                        <a:latin typeface="Arial" panose="020B0604020202020204" pitchFamily="34" charset="0"/>
                        <a:ea typeface="Times New Roman"/>
                        <a:cs typeface="Arial" panose="020B0604020202020204" pitchFamily="34" charset="0"/>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Times New Roman"/>
                        </a:rPr>
                        <a:t>2,00%</a:t>
                      </a:r>
                      <a:endParaRPr lang="de-DE" sz="800" dirty="0">
                        <a:solidFill>
                          <a:schemeClr val="tx1"/>
                        </a:solidFill>
                        <a:effectLst/>
                        <a:latin typeface="Arial" panose="020B0604020202020204" pitchFamily="34" charset="0"/>
                        <a:ea typeface="Times New Roman"/>
                        <a:cs typeface="Arial" panose="020B0604020202020204" pitchFamily="34" charset="0"/>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panose="020B0604020202020204" pitchFamily="34" charset="0"/>
                          <a:ea typeface="Times New Roman"/>
                          <a:cs typeface="Arial" panose="020B0604020202020204" pitchFamily="34" charset="0"/>
                        </a:rPr>
                        <a:t>1,94%</a:t>
                      </a: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panose="020B0604020202020204" pitchFamily="34" charset="0"/>
                          <a:ea typeface="Times New Roman"/>
                          <a:cs typeface="Arial" panose="020B0604020202020204" pitchFamily="34" charset="0"/>
                        </a:rPr>
                        <a:t>1,95%</a:t>
                      </a: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Arial"/>
                        </a:rPr>
                        <a:t>3,51%</a:t>
                      </a:r>
                      <a:endParaRPr lang="de-DE" sz="9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Arial"/>
                        </a:rPr>
                        <a:t>5,06%</a:t>
                      </a:r>
                      <a:endParaRPr lang="de-DE" sz="9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Arial"/>
                        </a:rPr>
                        <a:t>1,96%</a:t>
                      </a:r>
                      <a:endParaRPr lang="de-DE" sz="9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Times New Roman"/>
                        </a:rPr>
                        <a:t>1,15%</a:t>
                      </a: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marL="0" marR="0" indent="0" algn="ctr" defTabSz="914400" rtl="0" eaLnBrk="1" fontAlgn="auto" latinLnBrk="0" hangingPunct="1">
                        <a:lnSpc>
                          <a:spcPct val="100000"/>
                        </a:lnSpc>
                        <a:spcBef>
                          <a:spcPts val="200"/>
                        </a:spcBef>
                        <a:spcAft>
                          <a:spcPts val="200"/>
                        </a:spcAft>
                        <a:buClrTx/>
                        <a:buSzTx/>
                        <a:buFontTx/>
                        <a:buNone/>
                        <a:tabLst/>
                        <a:defRPr/>
                      </a:pPr>
                      <a:r>
                        <a:rPr lang="de-DE" sz="800" dirty="0">
                          <a:solidFill>
                            <a:schemeClr val="tx1"/>
                          </a:solidFill>
                          <a:effectLst/>
                          <a:latin typeface="Arial"/>
                          <a:ea typeface="Times New Roman"/>
                          <a:cs typeface="Arial"/>
                        </a:rPr>
                        <a:t>6</a:t>
                      </a:r>
                      <a:endParaRPr lang="de-DE" sz="900" dirty="0">
                        <a:solidFill>
                          <a:schemeClr val="tx1"/>
                        </a:solidFill>
                        <a:effectLst/>
                        <a:latin typeface="Arial"/>
                        <a:ea typeface="Times New Roman"/>
                        <a:cs typeface="Times New Roman"/>
                      </a:endParaRPr>
                    </a:p>
                  </a:txBody>
                  <a:tcPr marL="36000" marR="3600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marL="0" marR="0" indent="0" algn="ctr" defTabSz="914400" rtl="0" eaLnBrk="1" fontAlgn="auto" latinLnBrk="0" hangingPunct="1">
                        <a:lnSpc>
                          <a:spcPct val="100000"/>
                        </a:lnSpc>
                        <a:spcBef>
                          <a:spcPts val="200"/>
                        </a:spcBef>
                        <a:spcAft>
                          <a:spcPts val="200"/>
                        </a:spcAft>
                        <a:buClrTx/>
                        <a:buSzTx/>
                        <a:buFontTx/>
                        <a:buNone/>
                        <a:tabLst/>
                        <a:defRPr/>
                      </a:pPr>
                      <a:r>
                        <a:rPr lang="de-DE" sz="800" dirty="0">
                          <a:solidFill>
                            <a:schemeClr val="tx1"/>
                          </a:solidFill>
                          <a:effectLst/>
                          <a:latin typeface="Arial"/>
                          <a:ea typeface="Times New Roman"/>
                          <a:cs typeface="Arial"/>
                        </a:rPr>
                        <a:t>3</a:t>
                      </a:r>
                      <a:endParaRPr lang="de-DE" sz="900" dirty="0">
                        <a:solidFill>
                          <a:schemeClr val="tx1"/>
                        </a:solidFill>
                        <a:effectLst/>
                        <a:latin typeface="Arial"/>
                        <a:ea typeface="Times New Roman"/>
                        <a:cs typeface="Times New Roman"/>
                      </a:endParaRPr>
                    </a:p>
                  </a:txBody>
                  <a:tcPr marL="36000" marR="3600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Arial"/>
                        </a:rPr>
                        <a:t>6</a:t>
                      </a:r>
                      <a:endParaRPr lang="de-DE" sz="9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Times New Roman"/>
                        </a:rPr>
                        <a:t>6</a:t>
                      </a: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marL="0" marR="0" indent="0" algn="ctr" defTabSz="914400" rtl="0" eaLnBrk="1" fontAlgn="auto" latinLnBrk="0" hangingPunct="1">
                        <a:lnSpc>
                          <a:spcPct val="100000"/>
                        </a:lnSpc>
                        <a:spcBef>
                          <a:spcPts val="200"/>
                        </a:spcBef>
                        <a:spcAft>
                          <a:spcPts val="200"/>
                        </a:spcAft>
                        <a:buClrTx/>
                        <a:buSzTx/>
                        <a:buFontTx/>
                        <a:buNone/>
                        <a:tabLst/>
                        <a:defRPr/>
                      </a:pPr>
                      <a:r>
                        <a:rPr lang="de-DE" sz="800" dirty="0" err="1">
                          <a:solidFill>
                            <a:schemeClr val="tx1"/>
                          </a:solidFill>
                          <a:effectLst/>
                          <a:latin typeface="Arial"/>
                          <a:ea typeface="Times New Roman"/>
                          <a:cs typeface="Arial"/>
                        </a:rPr>
                        <a:t>2</a:t>
                      </a:r>
                      <a:endParaRPr lang="de-DE" sz="9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Arial"/>
                        </a:rPr>
                        <a:t>12</a:t>
                      </a:r>
                      <a:endParaRPr lang="de-DE" sz="9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Arial"/>
                        </a:rPr>
                        <a:t>6</a:t>
                      </a:r>
                      <a:endParaRPr lang="de-DE" sz="9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Arial"/>
                        </a:rPr>
                        <a:t>12</a:t>
                      </a:r>
                      <a:endParaRPr lang="de-DE" sz="9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Times New Roman"/>
                        </a:rPr>
                        <a:t>12</a:t>
                      </a:r>
                    </a:p>
                  </a:txBody>
                  <a:tcPr marL="68580" marR="68580" marT="0" marB="0" anchor="ctr">
                    <a:lnL w="38100" cap="flat" cmpd="sng" algn="ctr">
                      <a:solidFill>
                        <a:schemeClr val="bg1"/>
                      </a:solidFill>
                      <a:prstDash val="solid"/>
                      <a:round/>
                      <a:headEnd type="none" w="med" len="med"/>
                      <a:tailEnd type="none" w="med" len="med"/>
                    </a:lnL>
                    <a:lnR>
                      <a:noFill/>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extLst>
                  <a:ext uri="{0D108BD9-81ED-4DB2-BD59-A6C34878D82A}">
                    <a16:rowId xmlns:a16="http://schemas.microsoft.com/office/drawing/2014/main" val="3989911609"/>
                  </a:ext>
                </a:extLst>
              </a:tr>
              <a:tr h="288000">
                <a:tc>
                  <a:txBody>
                    <a:bodyPr/>
                    <a:lstStyle/>
                    <a:p>
                      <a:pPr marL="0" marR="0" indent="0" algn="l" defTabSz="914400" rtl="0" eaLnBrk="1" fontAlgn="auto" latinLnBrk="0" hangingPunct="1">
                        <a:lnSpc>
                          <a:spcPct val="100000"/>
                        </a:lnSpc>
                        <a:spcBef>
                          <a:spcPts val="200"/>
                        </a:spcBef>
                        <a:spcAft>
                          <a:spcPts val="0"/>
                        </a:spcAft>
                        <a:buClrTx/>
                        <a:buSzTx/>
                        <a:buFontTx/>
                        <a:buNone/>
                        <a:tabLst/>
                        <a:defRPr/>
                      </a:pPr>
                      <a:r>
                        <a:rPr lang="de-DE" sz="800" dirty="0">
                          <a:effectLst/>
                          <a:latin typeface="Arial"/>
                          <a:ea typeface="Times New Roman"/>
                          <a:cs typeface="Arial"/>
                        </a:rPr>
                        <a:t>20</a:t>
                      </a:r>
                      <a:endParaRPr lang="de-DE" sz="800" dirty="0">
                        <a:effectLst/>
                        <a:latin typeface="Arial"/>
                        <a:ea typeface="Times New Roman"/>
                        <a:cs typeface="Times New Roman"/>
                      </a:endParaRPr>
                    </a:p>
                  </a:txBody>
                  <a:tcPr marL="68580" marR="68580" marT="0" marB="0" anchor="ctr">
                    <a:lnL>
                      <a:noFill/>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spcBef>
                          <a:spcPts val="200"/>
                        </a:spcBef>
                        <a:spcAft>
                          <a:spcPts val="0"/>
                        </a:spcAft>
                      </a:pPr>
                      <a:r>
                        <a:rPr lang="de-DE" sz="800" dirty="0" err="1">
                          <a:effectLst/>
                          <a:latin typeface="Arial"/>
                          <a:ea typeface="Times New Roman"/>
                          <a:cs typeface="Arial"/>
                        </a:rPr>
                        <a:t>Lokale R0-Resektionen Rektum</a:t>
                      </a:r>
                      <a:endParaRPr lang="de-DE" sz="800" dirty="0">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Times New Roman"/>
                        </a:rPr>
                        <a:t>96,30%</a:t>
                      </a:r>
                      <a:endParaRPr lang="de-DE" sz="800" dirty="0">
                        <a:solidFill>
                          <a:schemeClr val="tx1"/>
                        </a:solidFill>
                        <a:effectLst/>
                        <a:latin typeface="Arial" panose="020B0604020202020204" pitchFamily="34" charset="0"/>
                        <a:ea typeface="Times New Roman"/>
                        <a:cs typeface="Arial" panose="020B0604020202020204" pitchFamily="34" charset="0"/>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Times New Roman"/>
                        </a:rPr>
                        <a:t>96,43%</a:t>
                      </a:r>
                      <a:endParaRPr lang="de-DE" sz="800" dirty="0">
                        <a:solidFill>
                          <a:schemeClr val="tx1"/>
                        </a:solidFill>
                        <a:effectLst/>
                        <a:latin typeface="Arial" panose="020B0604020202020204" pitchFamily="34" charset="0"/>
                        <a:ea typeface="Times New Roman"/>
                        <a:cs typeface="Arial" panose="020B0604020202020204" pitchFamily="34" charset="0"/>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panose="020B0604020202020204" pitchFamily="34" charset="0"/>
                          <a:ea typeface="Times New Roman"/>
                          <a:cs typeface="Arial" panose="020B0604020202020204" pitchFamily="34" charset="0"/>
                        </a:rPr>
                        <a:t>96,61%</a:t>
                      </a: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panose="020B0604020202020204" pitchFamily="34" charset="0"/>
                          <a:ea typeface="Times New Roman"/>
                          <a:cs typeface="Arial" panose="020B0604020202020204" pitchFamily="34" charset="0"/>
                        </a:rPr>
                        <a:t>95,83%</a:t>
                      </a: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Arial"/>
                        </a:rPr>
                        <a:t>95,83%</a:t>
                      </a:r>
                      <a:endParaRPr lang="de-DE" sz="9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Arial"/>
                        </a:rPr>
                        <a:t>90,00%</a:t>
                      </a:r>
                      <a:endParaRPr lang="de-DE" sz="9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Arial"/>
                        </a:rPr>
                        <a:t>90,32%</a:t>
                      </a:r>
                      <a:endParaRPr lang="de-DE" sz="9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Times New Roman"/>
                        </a:rPr>
                        <a:t>100,00%</a:t>
                      </a: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marL="0" marR="0" indent="0" algn="ctr" defTabSz="914400" rtl="0" eaLnBrk="1" fontAlgn="auto" latinLnBrk="0" hangingPunct="1">
                        <a:lnSpc>
                          <a:spcPct val="100000"/>
                        </a:lnSpc>
                        <a:spcBef>
                          <a:spcPts val="200"/>
                        </a:spcBef>
                        <a:spcAft>
                          <a:spcPts val="200"/>
                        </a:spcAft>
                        <a:buClrTx/>
                        <a:buSzTx/>
                        <a:buFontTx/>
                        <a:buNone/>
                        <a:tabLst/>
                        <a:defRPr/>
                      </a:pPr>
                      <a:r>
                        <a:rPr lang="de-DE" sz="800" dirty="0">
                          <a:solidFill>
                            <a:schemeClr val="tx1"/>
                          </a:solidFill>
                          <a:effectLst/>
                          <a:latin typeface="Arial"/>
                          <a:ea typeface="Times New Roman"/>
                          <a:cs typeface="Arial"/>
                        </a:rPr>
                        <a:t>6</a:t>
                      </a:r>
                      <a:endParaRPr lang="de-DE" sz="900" dirty="0">
                        <a:solidFill>
                          <a:schemeClr val="tx1"/>
                        </a:solidFill>
                        <a:effectLst/>
                        <a:latin typeface="Arial"/>
                        <a:ea typeface="Times New Roman"/>
                        <a:cs typeface="Times New Roman"/>
                      </a:endParaRPr>
                    </a:p>
                  </a:txBody>
                  <a:tcPr marL="36000" marR="3600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marL="0" marR="0" indent="0" algn="ctr" defTabSz="914400" rtl="0" eaLnBrk="1" fontAlgn="auto" latinLnBrk="0" hangingPunct="1">
                        <a:lnSpc>
                          <a:spcPct val="100000"/>
                        </a:lnSpc>
                        <a:spcBef>
                          <a:spcPts val="200"/>
                        </a:spcBef>
                        <a:spcAft>
                          <a:spcPts val="200"/>
                        </a:spcAft>
                        <a:buClrTx/>
                        <a:buSzTx/>
                        <a:buFontTx/>
                        <a:buNone/>
                        <a:tabLst/>
                        <a:defRPr/>
                      </a:pPr>
                      <a:r>
                        <a:rPr lang="de-DE" sz="800" dirty="0">
                          <a:solidFill>
                            <a:schemeClr val="tx1"/>
                          </a:solidFill>
                          <a:effectLst/>
                          <a:latin typeface="Arial"/>
                          <a:ea typeface="Times New Roman"/>
                          <a:cs typeface="Arial"/>
                        </a:rPr>
                        <a:t>6</a:t>
                      </a:r>
                      <a:endParaRPr lang="de-DE" sz="900" dirty="0">
                        <a:solidFill>
                          <a:schemeClr val="tx1"/>
                        </a:solidFill>
                        <a:effectLst/>
                        <a:latin typeface="Arial"/>
                        <a:ea typeface="Times New Roman"/>
                        <a:cs typeface="Times New Roman"/>
                      </a:endParaRPr>
                    </a:p>
                  </a:txBody>
                  <a:tcPr marL="36000" marR="3600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Arial"/>
                        </a:rPr>
                        <a:t>6</a:t>
                      </a:r>
                      <a:endParaRPr lang="de-DE" sz="9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Times New Roman"/>
                        </a:rPr>
                        <a:t>6</a:t>
                      </a: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marL="0" marR="0" indent="0" algn="ctr" defTabSz="914400" rtl="0" eaLnBrk="1" fontAlgn="auto" latinLnBrk="0" hangingPunct="1">
                        <a:lnSpc>
                          <a:spcPct val="100000"/>
                        </a:lnSpc>
                        <a:spcBef>
                          <a:spcPts val="200"/>
                        </a:spcBef>
                        <a:spcAft>
                          <a:spcPts val="200"/>
                        </a:spcAft>
                        <a:buClrTx/>
                        <a:buSzTx/>
                        <a:buFontTx/>
                        <a:buNone/>
                        <a:tabLst/>
                        <a:defRPr/>
                      </a:pPr>
                      <a:r>
                        <a:rPr lang="de-DE" sz="800" dirty="0" err="1">
                          <a:solidFill>
                            <a:schemeClr val="tx1"/>
                          </a:solidFill>
                          <a:effectLst/>
                          <a:latin typeface="Arial"/>
                          <a:ea typeface="Times New Roman"/>
                          <a:cs typeface="Arial"/>
                        </a:rPr>
                        <a:t>1</a:t>
                      </a:r>
                      <a:endParaRPr lang="de-DE" sz="9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Arial"/>
                        </a:rPr>
                        <a:t>6</a:t>
                      </a:r>
                      <a:endParaRPr lang="de-DE" sz="9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Arial"/>
                        </a:rPr>
                        <a:t>6</a:t>
                      </a:r>
                      <a:endParaRPr lang="de-DE" sz="9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Arial"/>
                        </a:rPr>
                        <a:t>6</a:t>
                      </a:r>
                      <a:endParaRPr lang="de-DE" sz="9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Times New Roman"/>
                        </a:rPr>
                        <a:t>6</a:t>
                      </a:r>
                    </a:p>
                  </a:txBody>
                  <a:tcPr marL="68580" marR="68580" marT="0" marB="0" anchor="ctr">
                    <a:lnL w="38100" cap="flat" cmpd="sng" algn="ctr">
                      <a:solidFill>
                        <a:schemeClr val="bg1"/>
                      </a:solidFill>
                      <a:prstDash val="solid"/>
                      <a:round/>
                      <a:headEnd type="none" w="med" len="med"/>
                      <a:tailEnd type="none" w="med" len="med"/>
                    </a:lnL>
                    <a:lnR>
                      <a:noFill/>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extLst>
                  <a:ext uri="{0D108BD9-81ED-4DB2-BD59-A6C34878D82A}">
                    <a16:rowId xmlns:a16="http://schemas.microsoft.com/office/drawing/2014/main" val="3752991558"/>
                  </a:ext>
                </a:extLst>
              </a:tr>
              <a:tr h="288000">
                <a:tc>
                  <a:txBody>
                    <a:bodyPr/>
                    <a:lstStyle/>
                    <a:p>
                      <a:pPr marL="0" marR="0" indent="0" algn="l" defTabSz="914400" rtl="0" eaLnBrk="1" fontAlgn="auto" latinLnBrk="0" hangingPunct="1">
                        <a:lnSpc>
                          <a:spcPct val="100000"/>
                        </a:lnSpc>
                        <a:spcBef>
                          <a:spcPts val="200"/>
                        </a:spcBef>
                        <a:spcAft>
                          <a:spcPts val="0"/>
                        </a:spcAft>
                        <a:buClrTx/>
                        <a:buSzTx/>
                        <a:buFontTx/>
                        <a:buNone/>
                        <a:tabLst/>
                        <a:defRPr/>
                      </a:pPr>
                      <a:r>
                        <a:rPr lang="de-DE" sz="800" dirty="0">
                          <a:effectLst/>
                          <a:latin typeface="Arial"/>
                          <a:ea typeface="Times New Roman"/>
                          <a:cs typeface="Arial"/>
                        </a:rPr>
                        <a:t>23</a:t>
                      </a:r>
                      <a:endParaRPr lang="de-DE" sz="800" dirty="0">
                        <a:effectLst/>
                        <a:latin typeface="Arial"/>
                        <a:ea typeface="Times New Roman"/>
                        <a:cs typeface="Times New Roman"/>
                      </a:endParaRPr>
                    </a:p>
                  </a:txBody>
                  <a:tcPr marL="68580" marR="68580" marT="0" marB="0" anchor="ctr">
                    <a:lnL>
                      <a:noFill/>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spcBef>
                          <a:spcPts val="200"/>
                        </a:spcBef>
                        <a:spcAft>
                          <a:spcPts val="0"/>
                        </a:spcAft>
                      </a:pPr>
                      <a:r>
                        <a:rPr lang="de-DE" sz="800" dirty="0" err="1">
                          <a:effectLst/>
                          <a:latin typeface="Arial"/>
                          <a:ea typeface="Times New Roman"/>
                          <a:cs typeface="Arial"/>
                        </a:rPr>
                        <a:t>Adjuvante Chemotherapien Kolon (UICC Stad. III) (LL QI)</a:t>
                      </a:r>
                      <a:endParaRPr lang="de-DE" sz="800" dirty="0">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Times New Roman"/>
                        </a:rPr>
                        <a:t>80,00%</a:t>
                      </a:r>
                      <a:endParaRPr lang="de-DE" sz="800" dirty="0">
                        <a:solidFill>
                          <a:schemeClr val="tx1"/>
                        </a:solidFill>
                        <a:effectLst/>
                        <a:latin typeface="Arial" panose="020B0604020202020204" pitchFamily="34" charset="0"/>
                        <a:ea typeface="Times New Roman"/>
                        <a:cs typeface="Arial" panose="020B0604020202020204" pitchFamily="34" charset="0"/>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Times New Roman"/>
                        </a:rPr>
                        <a:t>80,00%</a:t>
                      </a:r>
                      <a:endParaRPr lang="de-DE" sz="800" dirty="0">
                        <a:solidFill>
                          <a:schemeClr val="tx1"/>
                        </a:solidFill>
                        <a:effectLst/>
                        <a:latin typeface="Arial" panose="020B0604020202020204" pitchFamily="34" charset="0"/>
                        <a:ea typeface="Times New Roman"/>
                        <a:cs typeface="Arial" panose="020B0604020202020204" pitchFamily="34" charset="0"/>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panose="020B0604020202020204" pitchFamily="34" charset="0"/>
                          <a:ea typeface="Times New Roman"/>
                          <a:cs typeface="Arial" panose="020B0604020202020204" pitchFamily="34" charset="0"/>
                        </a:rPr>
                        <a:t>80,00%</a:t>
                      </a: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panose="020B0604020202020204" pitchFamily="34" charset="0"/>
                          <a:ea typeface="Times New Roman"/>
                          <a:cs typeface="Arial" panose="020B0604020202020204" pitchFamily="34" charset="0"/>
                        </a:rPr>
                        <a:t>81,25%</a:t>
                      </a: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Arial"/>
                        </a:rPr>
                        <a:t>66,67%</a:t>
                      </a:r>
                      <a:endParaRPr lang="de-DE" sz="9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Arial"/>
                        </a:rPr>
                        <a:t>76,92%</a:t>
                      </a:r>
                      <a:endParaRPr lang="de-DE" sz="9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Arial"/>
                        </a:rPr>
                        <a:t>75,00%</a:t>
                      </a:r>
                      <a:endParaRPr lang="de-DE" sz="9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Times New Roman"/>
                        </a:rPr>
                        <a:t>77,78%</a:t>
                      </a: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marL="0" marR="0" indent="0" algn="ctr" defTabSz="914400" rtl="0" eaLnBrk="1" fontAlgn="auto" latinLnBrk="0" hangingPunct="1">
                        <a:lnSpc>
                          <a:spcPct val="100000"/>
                        </a:lnSpc>
                        <a:spcBef>
                          <a:spcPts val="200"/>
                        </a:spcBef>
                        <a:spcAft>
                          <a:spcPts val="200"/>
                        </a:spcAft>
                        <a:buClrTx/>
                        <a:buSzTx/>
                        <a:buFontTx/>
                        <a:buNone/>
                        <a:tabLst/>
                        <a:defRPr/>
                      </a:pPr>
                      <a:r>
                        <a:rPr lang="de-DE" sz="800" dirty="0">
                          <a:solidFill>
                            <a:schemeClr val="tx1"/>
                          </a:solidFill>
                          <a:effectLst/>
                          <a:latin typeface="Arial"/>
                          <a:ea typeface="Times New Roman"/>
                          <a:cs typeface="Arial"/>
                        </a:rPr>
                        <a:t>3</a:t>
                      </a:r>
                      <a:endParaRPr lang="de-DE" sz="900" dirty="0">
                        <a:solidFill>
                          <a:schemeClr val="tx1"/>
                        </a:solidFill>
                        <a:effectLst/>
                        <a:latin typeface="Arial"/>
                        <a:ea typeface="Times New Roman"/>
                        <a:cs typeface="Times New Roman"/>
                      </a:endParaRPr>
                    </a:p>
                  </a:txBody>
                  <a:tcPr marL="36000" marR="3600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marL="0" marR="0" indent="0" algn="ctr" defTabSz="914400" rtl="0" eaLnBrk="1" fontAlgn="auto" latinLnBrk="0" hangingPunct="1">
                        <a:lnSpc>
                          <a:spcPct val="100000"/>
                        </a:lnSpc>
                        <a:spcBef>
                          <a:spcPts val="200"/>
                        </a:spcBef>
                        <a:spcAft>
                          <a:spcPts val="200"/>
                        </a:spcAft>
                        <a:buClrTx/>
                        <a:buSzTx/>
                        <a:buFontTx/>
                        <a:buNone/>
                        <a:tabLst/>
                        <a:defRPr/>
                      </a:pPr>
                      <a:r>
                        <a:rPr lang="de-DE" sz="800" dirty="0">
                          <a:solidFill>
                            <a:schemeClr val="tx1"/>
                          </a:solidFill>
                          <a:effectLst/>
                          <a:latin typeface="Arial"/>
                          <a:ea typeface="Times New Roman"/>
                          <a:cs typeface="Arial"/>
                        </a:rPr>
                        <a:t>6</a:t>
                      </a:r>
                      <a:endParaRPr lang="de-DE" sz="900" dirty="0">
                        <a:solidFill>
                          <a:schemeClr val="tx1"/>
                        </a:solidFill>
                        <a:effectLst/>
                        <a:latin typeface="Arial"/>
                        <a:ea typeface="Times New Roman"/>
                        <a:cs typeface="Times New Roman"/>
                      </a:endParaRPr>
                    </a:p>
                  </a:txBody>
                  <a:tcPr marL="36000" marR="3600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Arial"/>
                        </a:rPr>
                        <a:t>6</a:t>
                      </a:r>
                      <a:endParaRPr lang="de-DE" sz="9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Times New Roman"/>
                        </a:rPr>
                        <a:t>6</a:t>
                      </a: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marL="0" marR="0" indent="0" algn="ctr" defTabSz="914400" rtl="0" eaLnBrk="1" fontAlgn="auto" latinLnBrk="0" hangingPunct="1">
                        <a:lnSpc>
                          <a:spcPct val="100000"/>
                        </a:lnSpc>
                        <a:spcBef>
                          <a:spcPts val="200"/>
                        </a:spcBef>
                        <a:spcAft>
                          <a:spcPts val="200"/>
                        </a:spcAft>
                        <a:buClrTx/>
                        <a:buSzTx/>
                        <a:buFontTx/>
                        <a:buNone/>
                        <a:tabLst/>
                        <a:defRPr/>
                      </a:pPr>
                      <a:r>
                        <a:rPr lang="de-DE" sz="800" dirty="0" err="1">
                          <a:solidFill>
                            <a:schemeClr val="tx1"/>
                          </a:solidFill>
                          <a:effectLst/>
                          <a:latin typeface="Arial"/>
                          <a:ea typeface="Times New Roman"/>
                          <a:cs typeface="Arial"/>
                        </a:rPr>
                        <a:t>2</a:t>
                      </a:r>
                      <a:endParaRPr lang="de-DE" sz="9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Arial"/>
                        </a:rPr>
                        <a:t>6</a:t>
                      </a:r>
                      <a:endParaRPr lang="de-DE" sz="9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Arial"/>
                        </a:rPr>
                        <a:t>12</a:t>
                      </a:r>
                      <a:endParaRPr lang="de-DE" sz="9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Arial"/>
                        </a:rPr>
                        <a:t>12</a:t>
                      </a:r>
                      <a:endParaRPr lang="de-DE" sz="9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Times New Roman"/>
                        </a:rPr>
                        <a:t>12</a:t>
                      </a:r>
                    </a:p>
                  </a:txBody>
                  <a:tcPr marL="68580" marR="68580" marT="0" marB="0" anchor="ctr">
                    <a:lnL w="38100" cap="flat" cmpd="sng" algn="ctr">
                      <a:solidFill>
                        <a:schemeClr val="bg1"/>
                      </a:solidFill>
                      <a:prstDash val="solid"/>
                      <a:round/>
                      <a:headEnd type="none" w="med" len="med"/>
                      <a:tailEnd type="none" w="med" len="med"/>
                    </a:lnL>
                    <a:lnR>
                      <a:noFill/>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extLst>
                  <a:ext uri="{0D108BD9-81ED-4DB2-BD59-A6C34878D82A}">
                    <a16:rowId xmlns:a16="http://schemas.microsoft.com/office/drawing/2014/main" val="1540946641"/>
                  </a:ext>
                </a:extLst>
              </a:tr>
              <a:tr h="288000">
                <a:tc>
                  <a:txBody>
                    <a:bodyPr/>
                    <a:lstStyle/>
                    <a:p>
                      <a:pPr marL="0" marR="0" indent="0" algn="l" defTabSz="914400" rtl="0" eaLnBrk="1" fontAlgn="auto" latinLnBrk="0" hangingPunct="1">
                        <a:lnSpc>
                          <a:spcPct val="100000"/>
                        </a:lnSpc>
                        <a:spcBef>
                          <a:spcPts val="200"/>
                        </a:spcBef>
                        <a:spcAft>
                          <a:spcPts val="0"/>
                        </a:spcAft>
                        <a:buClrTx/>
                        <a:buSzTx/>
                        <a:buFontTx/>
                        <a:buNone/>
                        <a:tabLst/>
                        <a:defRPr/>
                      </a:pPr>
                      <a:r>
                        <a:rPr lang="de-DE" sz="800" dirty="0">
                          <a:effectLst/>
                          <a:latin typeface="Arial"/>
                          <a:ea typeface="Times New Roman"/>
                          <a:cs typeface="Arial"/>
                        </a:rPr>
                        <a:t>25</a:t>
                      </a:r>
                      <a:endParaRPr lang="de-DE" sz="800" dirty="0">
                        <a:effectLst/>
                        <a:latin typeface="Arial"/>
                        <a:ea typeface="Times New Roman"/>
                        <a:cs typeface="Times New Roman"/>
                      </a:endParaRPr>
                    </a:p>
                  </a:txBody>
                  <a:tcPr marL="68580" marR="68580" marT="0" marB="0" anchor="ctr">
                    <a:lnL>
                      <a:noFill/>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spcBef>
                          <a:spcPts val="200"/>
                        </a:spcBef>
                        <a:spcAft>
                          <a:spcPts val="0"/>
                        </a:spcAft>
                      </a:pPr>
                      <a:r>
                        <a:rPr lang="de-DE" sz="800" dirty="0" err="1">
                          <a:effectLst/>
                          <a:latin typeface="Arial"/>
                          <a:ea typeface="Times New Roman"/>
                          <a:cs typeface="Arial"/>
                        </a:rPr>
                        <a:t>Qualität des TME-Rektumpräparates (Angabe Pathologie) (LL QI)</a:t>
                      </a:r>
                      <a:endParaRPr lang="de-DE" sz="800" dirty="0">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Times New Roman"/>
                        </a:rPr>
                        <a:t>93,75%</a:t>
                      </a:r>
                      <a:endParaRPr lang="de-DE" sz="800" dirty="0">
                        <a:solidFill>
                          <a:schemeClr val="tx1"/>
                        </a:solidFill>
                        <a:effectLst/>
                        <a:latin typeface="Arial" panose="020B0604020202020204" pitchFamily="34" charset="0"/>
                        <a:ea typeface="Times New Roman"/>
                        <a:cs typeface="Arial" panose="020B0604020202020204" pitchFamily="34" charset="0"/>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Times New Roman"/>
                        </a:rPr>
                        <a:t>94,12%</a:t>
                      </a:r>
                      <a:endParaRPr lang="de-DE" sz="800" dirty="0">
                        <a:solidFill>
                          <a:schemeClr val="tx1"/>
                        </a:solidFill>
                        <a:effectLst/>
                        <a:latin typeface="Arial" panose="020B0604020202020204" pitchFamily="34" charset="0"/>
                        <a:ea typeface="Times New Roman"/>
                        <a:cs typeface="Arial" panose="020B0604020202020204" pitchFamily="34" charset="0"/>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panose="020B0604020202020204" pitchFamily="34" charset="0"/>
                          <a:ea typeface="Times New Roman"/>
                          <a:cs typeface="Arial" panose="020B0604020202020204" pitchFamily="34" charset="0"/>
                        </a:rPr>
                        <a:t>95,24%</a:t>
                      </a: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panose="020B0604020202020204" pitchFamily="34" charset="0"/>
                          <a:ea typeface="Times New Roman"/>
                          <a:cs typeface="Arial" panose="020B0604020202020204" pitchFamily="34" charset="0"/>
                        </a:rPr>
                        <a:t>95,45%</a:t>
                      </a: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Arial"/>
                        </a:rPr>
                        <a:t>93,33%</a:t>
                      </a:r>
                      <a:endParaRPr lang="de-DE" sz="9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Arial"/>
                        </a:rPr>
                        <a:t>100,00%</a:t>
                      </a:r>
                      <a:endParaRPr lang="de-DE" sz="9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Arial"/>
                        </a:rPr>
                        <a:t>100,00%</a:t>
                      </a:r>
                      <a:endParaRPr lang="de-DE" sz="9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Times New Roman"/>
                        </a:rPr>
                        <a:t>100,00%</a:t>
                      </a: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marL="0" marR="0" indent="0" algn="ctr" defTabSz="914400" rtl="0" eaLnBrk="1" fontAlgn="auto" latinLnBrk="0" hangingPunct="1">
                        <a:lnSpc>
                          <a:spcPct val="100000"/>
                        </a:lnSpc>
                        <a:spcBef>
                          <a:spcPts val="200"/>
                        </a:spcBef>
                        <a:spcAft>
                          <a:spcPts val="200"/>
                        </a:spcAft>
                        <a:buClrTx/>
                        <a:buSzTx/>
                        <a:buFontTx/>
                        <a:buNone/>
                        <a:tabLst/>
                        <a:defRPr/>
                      </a:pPr>
                      <a:r>
                        <a:rPr lang="de-DE" sz="800" dirty="0">
                          <a:solidFill>
                            <a:schemeClr val="tx1"/>
                          </a:solidFill>
                          <a:effectLst/>
                          <a:latin typeface="Arial"/>
                          <a:ea typeface="Times New Roman"/>
                          <a:cs typeface="Arial"/>
                        </a:rPr>
                        <a:t>6</a:t>
                      </a:r>
                      <a:endParaRPr lang="de-DE" sz="900" dirty="0">
                        <a:solidFill>
                          <a:schemeClr val="tx1"/>
                        </a:solidFill>
                        <a:effectLst/>
                        <a:latin typeface="Arial"/>
                        <a:ea typeface="Times New Roman"/>
                        <a:cs typeface="Times New Roman"/>
                      </a:endParaRPr>
                    </a:p>
                  </a:txBody>
                  <a:tcPr marL="36000" marR="3600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marL="0" marR="0" indent="0" algn="ctr" defTabSz="914400" rtl="0" eaLnBrk="1" fontAlgn="auto" latinLnBrk="0" hangingPunct="1">
                        <a:lnSpc>
                          <a:spcPct val="100000"/>
                        </a:lnSpc>
                        <a:spcBef>
                          <a:spcPts val="200"/>
                        </a:spcBef>
                        <a:spcAft>
                          <a:spcPts val="200"/>
                        </a:spcAft>
                        <a:buClrTx/>
                        <a:buSzTx/>
                        <a:buFontTx/>
                        <a:buNone/>
                        <a:tabLst/>
                        <a:defRPr/>
                      </a:pPr>
                      <a:r>
                        <a:rPr lang="de-DE" sz="800" dirty="0">
                          <a:solidFill>
                            <a:schemeClr val="tx1"/>
                          </a:solidFill>
                          <a:effectLst/>
                          <a:latin typeface="Arial"/>
                          <a:ea typeface="Times New Roman"/>
                          <a:cs typeface="Arial"/>
                        </a:rPr>
                        <a:t>6</a:t>
                      </a:r>
                      <a:endParaRPr lang="de-DE" sz="900" dirty="0">
                        <a:solidFill>
                          <a:schemeClr val="tx1"/>
                        </a:solidFill>
                        <a:effectLst/>
                        <a:latin typeface="Arial"/>
                        <a:ea typeface="Times New Roman"/>
                        <a:cs typeface="Times New Roman"/>
                      </a:endParaRPr>
                    </a:p>
                  </a:txBody>
                  <a:tcPr marL="36000" marR="3600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Arial"/>
                        </a:rPr>
                        <a:t>6</a:t>
                      </a:r>
                      <a:endParaRPr lang="de-DE" sz="9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Times New Roman"/>
                        </a:rPr>
                        <a:t>6</a:t>
                      </a: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marL="0" marR="0" indent="0" algn="ctr" defTabSz="914400" rtl="0" eaLnBrk="1" fontAlgn="auto" latinLnBrk="0" hangingPunct="1">
                        <a:lnSpc>
                          <a:spcPct val="100000"/>
                        </a:lnSpc>
                        <a:spcBef>
                          <a:spcPts val="200"/>
                        </a:spcBef>
                        <a:spcAft>
                          <a:spcPts val="200"/>
                        </a:spcAft>
                        <a:buClrTx/>
                        <a:buSzTx/>
                        <a:buFontTx/>
                        <a:buNone/>
                        <a:tabLst/>
                        <a:defRPr/>
                      </a:pPr>
                      <a:r>
                        <a:rPr lang="de-DE" sz="800" dirty="0" err="1">
                          <a:solidFill>
                            <a:schemeClr val="tx1"/>
                          </a:solidFill>
                          <a:effectLst/>
                          <a:latin typeface="Arial"/>
                          <a:ea typeface="Times New Roman"/>
                          <a:cs typeface="Arial"/>
                        </a:rPr>
                        <a:t>1,5</a:t>
                      </a:r>
                      <a:endParaRPr lang="de-DE" sz="9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Arial"/>
                        </a:rPr>
                        <a:t>9</a:t>
                      </a:r>
                      <a:endParaRPr lang="de-DE" sz="9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Arial"/>
                        </a:rPr>
                        <a:t>9</a:t>
                      </a:r>
                      <a:endParaRPr lang="de-DE" sz="9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Arial"/>
                        </a:rPr>
                        <a:t>9</a:t>
                      </a:r>
                      <a:endParaRPr lang="de-DE" sz="9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Times New Roman"/>
                        </a:rPr>
                        <a:t>9</a:t>
                      </a:r>
                    </a:p>
                  </a:txBody>
                  <a:tcPr marL="68580" marR="68580" marT="0" marB="0" anchor="ctr">
                    <a:lnL w="38100" cap="flat" cmpd="sng" algn="ctr">
                      <a:solidFill>
                        <a:schemeClr val="bg1"/>
                      </a:solidFill>
                      <a:prstDash val="solid"/>
                      <a:round/>
                      <a:headEnd type="none" w="med" len="med"/>
                      <a:tailEnd type="none" w="med" len="med"/>
                    </a:lnL>
                    <a:lnR>
                      <a:noFill/>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extLst>
                  <a:ext uri="{0D108BD9-81ED-4DB2-BD59-A6C34878D82A}">
                    <a16:rowId xmlns:a16="http://schemas.microsoft.com/office/drawing/2014/main" val="30216893"/>
                  </a:ext>
                </a:extLst>
              </a:tr>
              <a:tr h="288000">
                <a:tc>
                  <a:txBody>
                    <a:bodyPr/>
                    <a:lstStyle/>
                    <a:p>
                      <a:pPr marL="0" marR="0" indent="0" algn="l" defTabSz="914400" rtl="0" eaLnBrk="1" fontAlgn="auto" latinLnBrk="0" hangingPunct="1">
                        <a:lnSpc>
                          <a:spcPct val="100000"/>
                        </a:lnSpc>
                        <a:spcBef>
                          <a:spcPts val="200"/>
                        </a:spcBef>
                        <a:spcAft>
                          <a:spcPts val="0"/>
                        </a:spcAft>
                        <a:buClrTx/>
                        <a:buSzTx/>
                        <a:buFontTx/>
                        <a:buNone/>
                        <a:tabLst/>
                        <a:defRPr/>
                      </a:pPr>
                      <a:r>
                        <a:rPr lang="de-DE" sz="800" dirty="0">
                          <a:effectLst/>
                          <a:latin typeface="Arial"/>
                          <a:ea typeface="Times New Roman"/>
                          <a:cs typeface="Arial"/>
                        </a:rPr>
                        <a:t>27</a:t>
                      </a:r>
                      <a:endParaRPr lang="de-DE" sz="800" dirty="0">
                        <a:effectLst/>
                        <a:latin typeface="Arial"/>
                        <a:ea typeface="Times New Roman"/>
                        <a:cs typeface="Times New Roman"/>
                      </a:endParaRPr>
                    </a:p>
                  </a:txBody>
                  <a:tcPr marL="68580" marR="68580" marT="0" marB="0" anchor="ctr">
                    <a:lnL>
                      <a:noFill/>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spcBef>
                          <a:spcPts val="200"/>
                        </a:spcBef>
                        <a:spcAft>
                          <a:spcPts val="0"/>
                        </a:spcAft>
                      </a:pPr>
                      <a:r>
                        <a:rPr lang="de-DE" sz="800" dirty="0" err="1">
                          <a:effectLst/>
                          <a:latin typeface="Arial"/>
                          <a:ea typeface="Times New Roman"/>
                          <a:cs typeface="Arial"/>
                        </a:rPr>
                        <a:t>Lymphknotenuntersuchung (LL QI)</a:t>
                      </a:r>
                      <a:endParaRPr lang="de-DE" sz="800" dirty="0">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Times New Roman"/>
                        </a:rPr>
                        <a:t>97,61%</a:t>
                      </a:r>
                      <a:endParaRPr lang="de-DE" sz="800" dirty="0">
                        <a:solidFill>
                          <a:schemeClr val="tx1"/>
                        </a:solidFill>
                        <a:effectLst/>
                        <a:latin typeface="Arial" panose="020B0604020202020204" pitchFamily="34" charset="0"/>
                        <a:ea typeface="Times New Roman"/>
                        <a:cs typeface="Arial" panose="020B0604020202020204" pitchFamily="34" charset="0"/>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Times New Roman"/>
                        </a:rPr>
                        <a:t>97,89%</a:t>
                      </a:r>
                      <a:endParaRPr lang="de-DE" sz="800" dirty="0">
                        <a:solidFill>
                          <a:schemeClr val="tx1"/>
                        </a:solidFill>
                        <a:effectLst/>
                        <a:latin typeface="Arial" panose="020B0604020202020204" pitchFamily="34" charset="0"/>
                        <a:ea typeface="Times New Roman"/>
                        <a:cs typeface="Arial" panose="020B0604020202020204" pitchFamily="34" charset="0"/>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panose="020B0604020202020204" pitchFamily="34" charset="0"/>
                          <a:ea typeface="Times New Roman"/>
                          <a:cs typeface="Arial" panose="020B0604020202020204" pitchFamily="34" charset="0"/>
                        </a:rPr>
                        <a:t>97,72%</a:t>
                      </a: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panose="020B0604020202020204" pitchFamily="34" charset="0"/>
                          <a:ea typeface="Times New Roman"/>
                          <a:cs typeface="Arial" panose="020B0604020202020204" pitchFamily="34" charset="0"/>
                        </a:rPr>
                        <a:t>97,67%</a:t>
                      </a: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Arial"/>
                        </a:rPr>
                        <a:t>100,00%</a:t>
                      </a:r>
                      <a:endParaRPr lang="de-DE" sz="9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Arial"/>
                        </a:rPr>
                        <a:t>100,00%</a:t>
                      </a:r>
                      <a:endParaRPr lang="de-DE" sz="9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Arial"/>
                        </a:rPr>
                        <a:t>95,10%</a:t>
                      </a:r>
                      <a:endParaRPr lang="de-DE" sz="9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Times New Roman"/>
                        </a:rPr>
                        <a:t>96,51%</a:t>
                      </a: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marL="0" marR="0" indent="0" algn="ctr" defTabSz="914400" rtl="0" eaLnBrk="1" fontAlgn="auto" latinLnBrk="0" hangingPunct="1">
                        <a:lnSpc>
                          <a:spcPct val="100000"/>
                        </a:lnSpc>
                        <a:spcBef>
                          <a:spcPts val="200"/>
                        </a:spcBef>
                        <a:spcAft>
                          <a:spcPts val="200"/>
                        </a:spcAft>
                        <a:buClrTx/>
                        <a:buSzTx/>
                        <a:buFontTx/>
                        <a:buNone/>
                        <a:tabLst/>
                        <a:defRPr/>
                      </a:pPr>
                      <a:r>
                        <a:rPr lang="de-DE" sz="800" dirty="0">
                          <a:solidFill>
                            <a:schemeClr val="tx1"/>
                          </a:solidFill>
                          <a:effectLst/>
                          <a:latin typeface="Arial"/>
                          <a:ea typeface="Times New Roman"/>
                          <a:cs typeface="Arial"/>
                        </a:rPr>
                        <a:t>6</a:t>
                      </a:r>
                      <a:endParaRPr lang="de-DE" sz="900" dirty="0">
                        <a:solidFill>
                          <a:schemeClr val="tx1"/>
                        </a:solidFill>
                        <a:effectLst/>
                        <a:latin typeface="Arial"/>
                        <a:ea typeface="Times New Roman"/>
                        <a:cs typeface="Times New Roman"/>
                      </a:endParaRPr>
                    </a:p>
                  </a:txBody>
                  <a:tcPr marL="36000" marR="3600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marL="0" marR="0" indent="0" algn="ctr" defTabSz="914400" rtl="0" eaLnBrk="1" fontAlgn="auto" latinLnBrk="0" hangingPunct="1">
                        <a:lnSpc>
                          <a:spcPct val="100000"/>
                        </a:lnSpc>
                        <a:spcBef>
                          <a:spcPts val="200"/>
                        </a:spcBef>
                        <a:spcAft>
                          <a:spcPts val="200"/>
                        </a:spcAft>
                        <a:buClrTx/>
                        <a:buSzTx/>
                        <a:buFontTx/>
                        <a:buNone/>
                        <a:tabLst/>
                        <a:defRPr/>
                      </a:pPr>
                      <a:r>
                        <a:rPr lang="de-DE" sz="800" dirty="0">
                          <a:solidFill>
                            <a:schemeClr val="tx1"/>
                          </a:solidFill>
                          <a:effectLst/>
                          <a:latin typeface="Arial"/>
                          <a:ea typeface="Times New Roman"/>
                          <a:cs typeface="Arial"/>
                        </a:rPr>
                        <a:t>6</a:t>
                      </a:r>
                      <a:endParaRPr lang="de-DE" sz="900" dirty="0">
                        <a:solidFill>
                          <a:schemeClr val="tx1"/>
                        </a:solidFill>
                        <a:effectLst/>
                        <a:latin typeface="Arial"/>
                        <a:ea typeface="Times New Roman"/>
                        <a:cs typeface="Times New Roman"/>
                      </a:endParaRPr>
                    </a:p>
                  </a:txBody>
                  <a:tcPr marL="36000" marR="3600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Arial"/>
                        </a:rPr>
                        <a:t>6</a:t>
                      </a:r>
                      <a:endParaRPr lang="de-DE" sz="9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Times New Roman"/>
                        </a:rPr>
                        <a:t>6</a:t>
                      </a: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marL="0" marR="0" indent="0" algn="ctr" defTabSz="914400" rtl="0" eaLnBrk="1" fontAlgn="auto" latinLnBrk="0" hangingPunct="1">
                        <a:lnSpc>
                          <a:spcPct val="100000"/>
                        </a:lnSpc>
                        <a:spcBef>
                          <a:spcPts val="200"/>
                        </a:spcBef>
                        <a:spcAft>
                          <a:spcPts val="200"/>
                        </a:spcAft>
                        <a:buClrTx/>
                        <a:buSzTx/>
                        <a:buFontTx/>
                        <a:buNone/>
                        <a:tabLst/>
                        <a:defRPr/>
                      </a:pPr>
                      <a:r>
                        <a:rPr lang="de-DE" sz="800" dirty="0" err="1">
                          <a:solidFill>
                            <a:schemeClr val="tx1"/>
                          </a:solidFill>
                          <a:effectLst/>
                          <a:latin typeface="Arial"/>
                          <a:ea typeface="Times New Roman"/>
                          <a:cs typeface="Arial"/>
                        </a:rPr>
                        <a:t>1,5</a:t>
                      </a:r>
                      <a:endParaRPr lang="de-DE" sz="9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Arial"/>
                        </a:rPr>
                        <a:t>9</a:t>
                      </a:r>
                      <a:endParaRPr lang="de-DE" sz="9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Arial"/>
                        </a:rPr>
                        <a:t>9</a:t>
                      </a:r>
                      <a:endParaRPr lang="de-DE" sz="9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Arial"/>
                        </a:rPr>
                        <a:t>9</a:t>
                      </a:r>
                      <a:endParaRPr lang="de-DE" sz="900" dirty="0">
                        <a:solidFill>
                          <a:schemeClr val="tx1"/>
                        </a:solidFill>
                        <a:effectLst/>
                        <a:latin typeface="Arial"/>
                        <a:ea typeface="Times New Roman"/>
                        <a:cs typeface="Times New Roman"/>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tc>
                  <a:txBody>
                    <a:bodyPr/>
                    <a:lstStyle/>
                    <a:p>
                      <a:pPr algn="ctr">
                        <a:spcBef>
                          <a:spcPts val="200"/>
                        </a:spcBef>
                        <a:spcAft>
                          <a:spcPts val="200"/>
                        </a:spcAft>
                      </a:pPr>
                      <a:r>
                        <a:rPr lang="de-DE" sz="800" dirty="0">
                          <a:solidFill>
                            <a:schemeClr val="tx1"/>
                          </a:solidFill>
                          <a:effectLst/>
                          <a:latin typeface="Arial"/>
                          <a:ea typeface="Times New Roman"/>
                          <a:cs typeface="Times New Roman"/>
                        </a:rPr>
                        <a:t>9</a:t>
                      </a:r>
                    </a:p>
                  </a:txBody>
                  <a:tcPr marL="68580" marR="68580" marT="0" marB="0" anchor="ctr">
                    <a:lnL w="38100" cap="flat" cmpd="sng" algn="ctr">
                      <a:solidFill>
                        <a:schemeClr val="bg1"/>
                      </a:solidFill>
                      <a:prstDash val="solid"/>
                      <a:round/>
                      <a:headEnd type="none" w="med" len="med"/>
                      <a:tailEnd type="none" w="med" len="med"/>
                    </a:lnL>
                    <a:lnR>
                      <a:noFill/>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F3E5"/>
                    </a:solidFill>
                  </a:tcPr>
                </a:tc>
                <a:extLst>
                  <a:ext uri="{0D108BD9-81ED-4DB2-BD59-A6C34878D82A}">
                    <a16:rowId xmlns:a16="http://schemas.microsoft.com/office/drawing/2014/main" val="2390461953"/>
                  </a:ext>
                </a:extLst>
              </a:tr>
              <a:tr h="288000">
                <a:tc>
                  <a:txBody>
                    <a:bodyPr/>
                    <a:lstStyle/>
                    <a:p>
                      <a:pPr algn="ctr">
                        <a:spcBef>
                          <a:spcPts val="200"/>
                        </a:spcBef>
                        <a:spcAft>
                          <a:spcPts val="200"/>
                        </a:spcAft>
                      </a:pPr>
                      <a:r>
                        <a:rPr lang="de-DE" sz="800" dirty="0">
                          <a:effectLst/>
                          <a:latin typeface="Arial" panose="020B0604020202020204" pitchFamily="34" charset="0"/>
                          <a:ea typeface="Times New Roman"/>
                          <a:cs typeface="Arial" panose="020B0604020202020204" pitchFamily="34" charset="0"/>
                        </a:rPr>
                        <a:t> </a:t>
                      </a:r>
                    </a:p>
                  </a:txBody>
                  <a:tcPr marL="68580" marR="68580" marT="0" marB="0">
                    <a:lnL>
                      <a:noFill/>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8C57F"/>
                    </a:solidFill>
                  </a:tcPr>
                </a:tc>
                <a:tc>
                  <a:txBody>
                    <a:bodyPr/>
                    <a:lstStyle/>
                    <a:p>
                      <a:pPr>
                        <a:spcAft>
                          <a:spcPts val="0"/>
                        </a:spcAft>
                      </a:pPr>
                      <a:r>
                        <a:rPr lang="de-DE" sz="800" b="1" dirty="0">
                          <a:effectLst/>
                          <a:latin typeface="Arial" panose="020B0604020202020204" pitchFamily="34" charset="0"/>
                          <a:ea typeface="Times New Roman"/>
                          <a:cs typeface="Arial" panose="020B0604020202020204" pitchFamily="34" charset="0"/>
                        </a:rPr>
                        <a:t>Summe</a:t>
                      </a:r>
                      <a:endParaRPr lang="de-DE" sz="800" dirty="0">
                        <a:effectLst/>
                        <a:latin typeface="Arial" panose="020B0604020202020204" pitchFamily="34" charset="0"/>
                        <a:ea typeface="Times New Roman"/>
                        <a:cs typeface="Arial" panose="020B0604020202020204" pitchFamily="34" charset="0"/>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8C57F"/>
                    </a:solidFill>
                  </a:tcPr>
                </a:tc>
                <a:tc>
                  <a:txBody>
                    <a:bodyPr/>
                    <a:lstStyle/>
                    <a:p>
                      <a:pPr algn="ctr">
                        <a:spcBef>
                          <a:spcPts val="200"/>
                        </a:spcBef>
                        <a:spcAft>
                          <a:spcPts val="200"/>
                        </a:spcAft>
                      </a:pPr>
                      <a:r>
                        <a:rPr lang="de-DE" sz="800" dirty="0">
                          <a:effectLst/>
                          <a:latin typeface="Arial" panose="020B0604020202020204" pitchFamily="34" charset="0"/>
                          <a:ea typeface="Times New Roman"/>
                          <a:cs typeface="Arial" panose="020B0604020202020204" pitchFamily="34" charset="0"/>
                        </a:rPr>
                        <a:t> </a:t>
                      </a: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8C57F"/>
                    </a:solidFill>
                  </a:tcPr>
                </a:tc>
                <a:tc>
                  <a:txBody>
                    <a:bodyPr/>
                    <a:lstStyle/>
                    <a:p>
                      <a:pPr algn="ctr">
                        <a:spcBef>
                          <a:spcPts val="200"/>
                        </a:spcBef>
                        <a:spcAft>
                          <a:spcPts val="200"/>
                        </a:spcAft>
                      </a:pPr>
                      <a:endParaRPr lang="de-DE" sz="800" dirty="0">
                        <a:effectLst/>
                        <a:latin typeface="Arial" panose="020B0604020202020204" pitchFamily="34" charset="0"/>
                        <a:ea typeface="Times New Roman"/>
                        <a:cs typeface="Arial" panose="020B0604020202020204" pitchFamily="34" charset="0"/>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8C57F"/>
                    </a:solidFill>
                  </a:tcPr>
                </a:tc>
                <a:tc>
                  <a:txBody>
                    <a:bodyPr/>
                    <a:lstStyle/>
                    <a:p>
                      <a:pPr algn="ctr">
                        <a:spcBef>
                          <a:spcPts val="200"/>
                        </a:spcBef>
                        <a:spcAft>
                          <a:spcPts val="200"/>
                        </a:spcAft>
                      </a:pPr>
                      <a:endParaRPr lang="de-DE" sz="800" dirty="0">
                        <a:effectLst/>
                        <a:latin typeface="Arial" panose="020B0604020202020204" pitchFamily="34" charset="0"/>
                        <a:ea typeface="Times New Roman"/>
                        <a:cs typeface="Arial" panose="020B0604020202020204" pitchFamily="34" charset="0"/>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8C57F"/>
                    </a:solidFill>
                  </a:tcPr>
                </a:tc>
                <a:tc>
                  <a:txBody>
                    <a:bodyPr/>
                    <a:lstStyle/>
                    <a:p>
                      <a:pPr algn="ctr">
                        <a:spcBef>
                          <a:spcPts val="200"/>
                        </a:spcBef>
                        <a:spcAft>
                          <a:spcPts val="200"/>
                        </a:spcAft>
                      </a:pPr>
                      <a:endParaRPr lang="de-DE" sz="800" dirty="0">
                        <a:effectLst/>
                        <a:latin typeface="Arial" panose="020B0604020202020204" pitchFamily="34" charset="0"/>
                        <a:ea typeface="Times New Roman"/>
                        <a:cs typeface="Arial" panose="020B0604020202020204" pitchFamily="34" charset="0"/>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8C57F"/>
                    </a:solidFill>
                  </a:tcPr>
                </a:tc>
                <a:tc>
                  <a:txBody>
                    <a:bodyPr/>
                    <a:lstStyle/>
                    <a:p>
                      <a:pPr algn="ctr">
                        <a:spcBef>
                          <a:spcPts val="200"/>
                        </a:spcBef>
                        <a:spcAft>
                          <a:spcPts val="200"/>
                        </a:spcAft>
                      </a:pPr>
                      <a:r>
                        <a:rPr lang="de-DE" sz="800" dirty="0">
                          <a:effectLst/>
                          <a:latin typeface="Arial" panose="020B0604020202020204" pitchFamily="34" charset="0"/>
                          <a:ea typeface="Times New Roman"/>
                          <a:cs typeface="Arial" panose="020B0604020202020204" pitchFamily="34" charset="0"/>
                        </a:rPr>
                        <a:t> </a:t>
                      </a: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8C57F"/>
                    </a:solidFill>
                  </a:tcPr>
                </a:tc>
                <a:tc>
                  <a:txBody>
                    <a:bodyPr/>
                    <a:lstStyle/>
                    <a:p>
                      <a:pPr algn="ctr">
                        <a:spcBef>
                          <a:spcPts val="200"/>
                        </a:spcBef>
                        <a:spcAft>
                          <a:spcPts val="200"/>
                        </a:spcAft>
                      </a:pPr>
                      <a:endParaRPr lang="de-DE" sz="800" dirty="0">
                        <a:effectLst/>
                        <a:latin typeface="Arial" panose="020B0604020202020204" pitchFamily="34" charset="0"/>
                        <a:ea typeface="Times New Roman"/>
                        <a:cs typeface="Arial" panose="020B0604020202020204" pitchFamily="34" charset="0"/>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8C57F"/>
                    </a:solidFill>
                  </a:tcPr>
                </a:tc>
                <a:tc>
                  <a:txBody>
                    <a:bodyPr/>
                    <a:lstStyle/>
                    <a:p>
                      <a:pPr algn="ctr">
                        <a:spcBef>
                          <a:spcPts val="200"/>
                        </a:spcBef>
                        <a:spcAft>
                          <a:spcPts val="200"/>
                        </a:spcAft>
                      </a:pPr>
                      <a:endParaRPr lang="de-DE" sz="800" dirty="0">
                        <a:effectLst/>
                        <a:latin typeface="Arial" panose="020B0604020202020204" pitchFamily="34" charset="0"/>
                        <a:ea typeface="Times New Roman"/>
                        <a:cs typeface="Arial" panose="020B0604020202020204" pitchFamily="34" charset="0"/>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8C57F"/>
                    </a:solidFill>
                  </a:tcPr>
                </a:tc>
                <a:tc>
                  <a:txBody>
                    <a:bodyPr/>
                    <a:lstStyle/>
                    <a:p>
                      <a:pPr algn="ctr">
                        <a:spcBef>
                          <a:spcPts val="200"/>
                        </a:spcBef>
                        <a:spcAft>
                          <a:spcPts val="200"/>
                        </a:spcAft>
                      </a:pPr>
                      <a:endParaRPr lang="de-DE" sz="800" dirty="0">
                        <a:effectLst/>
                        <a:latin typeface="Arial" panose="020B0604020202020204" pitchFamily="34" charset="0"/>
                        <a:ea typeface="Times New Roman"/>
                        <a:cs typeface="Arial" panose="020B0604020202020204" pitchFamily="34" charset="0"/>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8C57F"/>
                    </a:solidFill>
                  </a:tcPr>
                </a:tc>
                <a:tc>
                  <a:txBody>
                    <a:bodyPr/>
                    <a:lstStyle/>
                    <a:p>
                      <a:pPr algn="ctr">
                        <a:spcBef>
                          <a:spcPts val="200"/>
                        </a:spcBef>
                        <a:spcAft>
                          <a:spcPts val="200"/>
                        </a:spcAft>
                      </a:pPr>
                      <a:r>
                        <a:rPr lang="de-DE" sz="800" dirty="0">
                          <a:effectLst/>
                          <a:latin typeface="Arial" panose="020B0604020202020204" pitchFamily="34" charset="0"/>
                          <a:ea typeface="Times New Roman"/>
                          <a:cs typeface="Arial" panose="020B0604020202020204" pitchFamily="34" charset="0"/>
                        </a:rPr>
                        <a:t> </a:t>
                      </a: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8C57F"/>
                    </a:solidFill>
                  </a:tcPr>
                </a:tc>
                <a:tc>
                  <a:txBody>
                    <a:bodyPr/>
                    <a:lstStyle/>
                    <a:p>
                      <a:pPr algn="ctr">
                        <a:spcBef>
                          <a:spcPts val="200"/>
                        </a:spcBef>
                        <a:spcAft>
                          <a:spcPts val="200"/>
                        </a:spcAft>
                      </a:pPr>
                      <a:endParaRPr lang="de-DE" sz="800" dirty="0">
                        <a:effectLst/>
                        <a:latin typeface="Arial" panose="020B0604020202020204" pitchFamily="34" charset="0"/>
                        <a:ea typeface="Times New Roman"/>
                        <a:cs typeface="Arial" panose="020B0604020202020204" pitchFamily="34" charset="0"/>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8C57F"/>
                    </a:solidFill>
                  </a:tcPr>
                </a:tc>
                <a:tc>
                  <a:txBody>
                    <a:bodyPr/>
                    <a:lstStyle/>
                    <a:p>
                      <a:pPr algn="ctr">
                        <a:spcBef>
                          <a:spcPts val="200"/>
                        </a:spcBef>
                        <a:spcAft>
                          <a:spcPts val="200"/>
                        </a:spcAft>
                      </a:pPr>
                      <a:endParaRPr lang="de-DE" sz="800" dirty="0">
                        <a:effectLst/>
                        <a:latin typeface="Arial" panose="020B0604020202020204" pitchFamily="34" charset="0"/>
                        <a:ea typeface="Times New Roman"/>
                        <a:cs typeface="Arial" panose="020B0604020202020204" pitchFamily="34" charset="0"/>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8C57F"/>
                    </a:solidFill>
                  </a:tcPr>
                </a:tc>
                <a:tc>
                  <a:txBody>
                    <a:bodyPr/>
                    <a:lstStyle/>
                    <a:p>
                      <a:pPr algn="ctr">
                        <a:spcBef>
                          <a:spcPts val="200"/>
                        </a:spcBef>
                        <a:spcAft>
                          <a:spcPts val="200"/>
                        </a:spcAft>
                      </a:pPr>
                      <a:endParaRPr lang="de-DE" sz="800" dirty="0">
                        <a:effectLst/>
                        <a:latin typeface="Arial" panose="020B0604020202020204" pitchFamily="34" charset="0"/>
                        <a:ea typeface="Times New Roman"/>
                        <a:cs typeface="Arial" panose="020B0604020202020204" pitchFamily="34" charset="0"/>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8C57F"/>
                    </a:solidFill>
                  </a:tcPr>
                </a:tc>
                <a:tc>
                  <a:txBody>
                    <a:bodyPr/>
                    <a:lstStyle/>
                    <a:p>
                      <a:pPr algn="ctr">
                        <a:spcBef>
                          <a:spcPts val="200"/>
                        </a:spcBef>
                        <a:spcAft>
                          <a:spcPts val="200"/>
                        </a:spcAft>
                      </a:pPr>
                      <a:r>
                        <a:rPr lang="de-DE" sz="800" dirty="0">
                          <a:effectLst/>
                          <a:latin typeface="Arial" panose="020B0604020202020204" pitchFamily="34" charset="0"/>
                          <a:ea typeface="Times New Roman"/>
                          <a:cs typeface="Arial" panose="020B0604020202020204" pitchFamily="34" charset="0"/>
                        </a:rPr>
                        <a:t> </a:t>
                      </a: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8C57F"/>
                    </a:solidFill>
                  </a:tcPr>
                </a:tc>
                <a:tc>
                  <a:txBody>
                    <a:bodyPr/>
                    <a:lstStyle/>
                    <a:p>
                      <a:pPr algn="ctr">
                        <a:spcBef>
                          <a:spcPts val="200"/>
                        </a:spcBef>
                        <a:spcAft>
                          <a:spcPts val="200"/>
                        </a:spcAft>
                      </a:pPr>
                      <a:r>
                        <a:rPr lang="de-DE" sz="800" b="1" dirty="0">
                          <a:solidFill>
                            <a:srgbClr val="FFFFFF"/>
                          </a:solidFill>
                          <a:effectLst/>
                          <a:latin typeface="Arial"/>
                          <a:ea typeface="Times New Roman"/>
                          <a:cs typeface="Arial"/>
                        </a:rPr>
                        <a:t>108</a:t>
                      </a:r>
                      <a:endParaRPr lang="de-DE" sz="800" dirty="0">
                        <a:effectLst/>
                        <a:latin typeface="Arial"/>
                        <a:ea typeface="Times New Roman"/>
                        <a:cs typeface="Times New Roman"/>
                      </a:endParaRPr>
                    </a:p>
                  </a:txBody>
                  <a:tcPr marL="36000" marR="3600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9121C"/>
                    </a:solidFill>
                  </a:tcPr>
                </a:tc>
                <a:tc>
                  <a:txBody>
                    <a:bodyPr/>
                    <a:lstStyle/>
                    <a:p>
                      <a:pPr algn="ctr">
                        <a:spcBef>
                          <a:spcPts val="200"/>
                        </a:spcBef>
                        <a:spcAft>
                          <a:spcPts val="200"/>
                        </a:spcAft>
                      </a:pPr>
                      <a:r>
                        <a:rPr lang="de-DE" sz="800" b="1" dirty="0">
                          <a:solidFill>
                            <a:srgbClr val="FFFFFF"/>
                          </a:solidFill>
                          <a:effectLst/>
                          <a:latin typeface="Arial"/>
                          <a:ea typeface="Times New Roman"/>
                          <a:cs typeface="Arial"/>
                        </a:rPr>
                        <a:t>108</a:t>
                      </a:r>
                      <a:endParaRPr lang="de-DE" sz="800" dirty="0">
                        <a:effectLst/>
                        <a:latin typeface="Arial"/>
                        <a:ea typeface="Times New Roman"/>
                        <a:cs typeface="Times New Roman"/>
                      </a:endParaRPr>
                    </a:p>
                  </a:txBody>
                  <a:tcPr marL="36000" marR="3600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9121C"/>
                    </a:solidFill>
                  </a:tcPr>
                </a:tc>
                <a:tc>
                  <a:txBody>
                    <a:bodyPr/>
                    <a:lstStyle/>
                    <a:p>
                      <a:pPr algn="ctr">
                        <a:spcBef>
                          <a:spcPts val="200"/>
                        </a:spcBef>
                        <a:spcAft>
                          <a:spcPts val="200"/>
                        </a:spcAft>
                      </a:pPr>
                      <a:r>
                        <a:rPr lang="de-DE" sz="800" b="1" dirty="0">
                          <a:solidFill>
                            <a:srgbClr val="FFFFFF"/>
                          </a:solidFill>
                          <a:effectLst/>
                          <a:latin typeface="Arial"/>
                          <a:ea typeface="Times New Roman"/>
                          <a:cs typeface="Arial"/>
                        </a:rPr>
                        <a:t>114</a:t>
                      </a:r>
                      <a:endParaRPr lang="de-DE" sz="800" dirty="0">
                        <a:effectLst/>
                        <a:latin typeface="Arial"/>
                        <a:ea typeface="Times New Roman"/>
                        <a:cs typeface="Times New Roman"/>
                      </a:endParaRPr>
                    </a:p>
                  </a:txBody>
                  <a:tcPr marL="36000" marR="3600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9121C"/>
                    </a:solidFill>
                  </a:tcPr>
                </a:tc>
                <a:tc>
                  <a:txBody>
                    <a:bodyPr/>
                    <a:lstStyle/>
                    <a:p>
                      <a:pPr algn="ctr">
                        <a:spcBef>
                          <a:spcPts val="200"/>
                        </a:spcBef>
                        <a:spcAft>
                          <a:spcPts val="200"/>
                        </a:spcAft>
                      </a:pPr>
                      <a:r>
                        <a:rPr lang="de-DE" sz="800" b="1" dirty="0">
                          <a:solidFill>
                            <a:schemeClr val="bg1"/>
                          </a:solidFill>
                          <a:effectLst/>
                          <a:latin typeface="Arial"/>
                          <a:ea typeface="Times New Roman"/>
                          <a:cs typeface="Times New Roman"/>
                        </a:rPr>
                        <a:t>108</a:t>
                      </a:r>
                    </a:p>
                  </a:txBody>
                  <a:tcPr marL="36000" marR="36000" marT="0" marB="0" anchor="ctr">
                    <a:lnL w="38100" cap="flat" cmpd="sng" algn="ctr">
                      <a:solidFill>
                        <a:schemeClr val="bg1"/>
                      </a:solidFill>
                      <a:prstDash val="solid"/>
                      <a:round/>
                      <a:headEnd type="none" w="med" len="med"/>
                      <a:tailEnd type="none" w="med" len="med"/>
                    </a:lnL>
                    <a:lnR>
                      <a:noFill/>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9121C"/>
                    </a:solidFill>
                  </a:tcPr>
                </a:tc>
                <a:extLst>
                  <a:ext uri="{0D108BD9-81ED-4DB2-BD59-A6C34878D82A}">
                    <a16:rowId xmlns:a16="http://schemas.microsoft.com/office/drawing/2014/main" val="10004"/>
                  </a:ext>
                </a:extLst>
              </a:tr>
            </a:tbl>
          </a:graphicData>
        </a:graphic>
      </p:graphicFrame>
      <p:sp>
        <p:nvSpPr>
          <p:cNvPr id="14" name="Fußzeilenplatzhalter 6"/>
          <p:cNvSpPr>
            <a:spLocks noGrp="1"/>
          </p:cNvSpPr>
          <p:nvPr>
            <p:ph type="ftr" sz="quarter" idx="11"/>
          </p:nvPr>
        </p:nvSpPr>
        <p:spPr>
          <a:xfrm>
            <a:off x="161925" y="6569076"/>
            <a:ext cx="5530850" cy="275768"/>
          </a:xfrm>
        </p:spPr>
        <p:txBody>
          <a:bodyPr/>
          <a:lstStyle/>
          <a:p>
            <a:pPr algn="l"/>
            <a:r>
              <a:rPr lang="en-US" sz="800" dirty="0" err="1">
                <a:solidFill>
                  <a:schemeClr val="tx1"/>
                </a:solidFill>
                <a:latin typeface="Arial" pitchFamily="34" charset="0"/>
                <a:cs typeface="Arial" pitchFamily="34" charset="0"/>
              </a:rPr>
              <a:t>Darmkrebszentrum der ALB FILS KLINIKEN</a:t>
            </a:r>
            <a:r>
              <a:rPr lang="en-US" sz="800" dirty="0">
                <a:solidFill>
                  <a:schemeClr val="tx1"/>
                </a:solidFill>
                <a:latin typeface="Arial" pitchFamily="34" charset="0"/>
                <a:cs typeface="Arial" pitchFamily="34" charset="0"/>
              </a:rPr>
              <a:t> (</a:t>
            </a:r>
            <a:r>
              <a:rPr lang="en-US" sz="800" dirty="0" err="1">
                <a:solidFill>
                  <a:schemeClr val="tx1"/>
                </a:solidFill>
                <a:latin typeface="Arial" pitchFamily="34" charset="0"/>
                <a:cs typeface="Arial" pitchFamily="34" charset="0"/>
              </a:rPr>
              <a:t>FAD-Z177 V</a:t>
            </a:r>
            <a:r>
              <a:rPr lang="en-US" sz="800" dirty="0">
                <a:solidFill>
                  <a:schemeClr val="tx1"/>
                </a:solidFill>
                <a:latin typeface="Arial" pitchFamily="34" charset="0"/>
                <a:cs typeface="Arial" pitchFamily="34" charset="0"/>
              </a:rPr>
              <a:t>)</a:t>
            </a:r>
          </a:p>
        </p:txBody>
      </p:sp>
      <p:sp>
        <p:nvSpPr>
          <p:cNvPr id="13" name="Title 1">
            <a:extLst>
              <a:ext uri="{FF2B5EF4-FFF2-40B4-BE49-F238E27FC236}">
                <a16:creationId xmlns:a16="http://schemas.microsoft.com/office/drawing/2014/main" id="{17BFF384-38F7-4262-B485-A06057D9E60B}"/>
              </a:ext>
            </a:extLst>
          </p:cNvPr>
          <p:cNvSpPr txBox="1">
            <a:spLocks/>
          </p:cNvSpPr>
          <p:nvPr/>
        </p:nvSpPr>
        <p:spPr bwMode="auto">
          <a:xfrm>
            <a:off x="165100" y="228600"/>
            <a:ext cx="717821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itchFamily="34" charset="0"/>
                <a:cs typeface="Arial" pitchFamily="34" charset="0"/>
              </a:defRPr>
            </a:lvl1pPr>
            <a:lvl2pPr marL="742950" indent="-285750" eaLnBrk="0" hangingPunct="0">
              <a:defRPr>
                <a:solidFill>
                  <a:schemeClr val="tx1"/>
                </a:solidFill>
                <a:latin typeface="Calibri" pitchFamily="34" charset="0"/>
                <a:cs typeface="Arial" pitchFamily="34" charset="0"/>
              </a:defRPr>
            </a:lvl2pPr>
            <a:lvl3pPr marL="1143000" indent="-228600" eaLnBrk="0" hangingPunct="0">
              <a:defRPr>
                <a:solidFill>
                  <a:schemeClr val="tx1"/>
                </a:solidFill>
                <a:latin typeface="Calibri" pitchFamily="34" charset="0"/>
                <a:cs typeface="Arial" pitchFamily="34" charset="0"/>
              </a:defRPr>
            </a:lvl3pPr>
            <a:lvl4pPr marL="1600200" indent="-228600" eaLnBrk="0" hangingPunct="0">
              <a:defRPr>
                <a:solidFill>
                  <a:schemeClr val="tx1"/>
                </a:solidFill>
                <a:latin typeface="Calibri" pitchFamily="34" charset="0"/>
                <a:cs typeface="Arial" pitchFamily="34" charset="0"/>
              </a:defRPr>
            </a:lvl4pPr>
            <a:lvl5pPr marL="2057400" indent="-228600" eaLnBrk="0" hangingPunct="0">
              <a:defRPr>
                <a:solidFill>
                  <a:schemeClr val="tx1"/>
                </a:solidFill>
                <a:latin typeface="Calibri" pitchFamily="34" charset="0"/>
                <a:cs typeface="Arial" pitchFamily="34" charset="0"/>
              </a:defRPr>
            </a:lvl5pPr>
            <a:lvl6pPr marL="2514600" indent="-228600"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eaLnBrk="0" fontAlgn="base" hangingPunct="0">
              <a:spcBef>
                <a:spcPct val="0"/>
              </a:spcBef>
              <a:spcAft>
                <a:spcPct val="0"/>
              </a:spcAft>
              <a:defRPr>
                <a:solidFill>
                  <a:schemeClr val="tx1"/>
                </a:solidFill>
                <a:latin typeface="Calibri" pitchFamily="34" charset="0"/>
                <a:cs typeface="Arial" pitchFamily="34" charset="0"/>
              </a:defRPr>
            </a:lvl9pPr>
          </a:lstStyle>
          <a:p>
            <a:pPr eaLnBrk="1" hangingPunct="1"/>
            <a:r>
              <a:rPr lang="de-DE" sz="1200" dirty="0">
                <a:latin typeface="Arial" pitchFamily="34" charset="0"/>
              </a:rPr>
              <a:t>Jahresbericht Darm 2024 (Auditjahr 2023 / Kennzahlenjahr 2022)</a:t>
            </a:r>
            <a:endParaRPr lang="de-DE" sz="1200" kern="0" dirty="0">
              <a:solidFill>
                <a:srgbClr val="7F7F7F"/>
              </a:solidFill>
              <a:latin typeface="Arial" charset="0"/>
              <a:cs typeface="Arial" charset="0"/>
            </a:endParaRPr>
          </a:p>
        </p:txBody>
      </p:sp>
    </p:spTree>
    <p:extLst>
      <p:ext uri="{BB962C8B-B14F-4D97-AF65-F5344CB8AC3E}">
        <p14:creationId xmlns:p14="http://schemas.microsoft.com/office/powerpoint/2010/main" val="26492086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Tabelle 9"/>
          <p:cNvGraphicFramePr>
            <a:graphicFrameLocks noGrp="1"/>
          </p:cNvGraphicFramePr>
          <p:nvPr>
            <p:extLst>
              <p:ext uri="{D42A27DB-BD31-4B8C-83A1-F6EECF244321}">
                <p14:modId xmlns:p14="http://schemas.microsoft.com/office/powerpoint/2010/main" val="2232473711"/>
              </p:ext>
            </p:extLst>
          </p:nvPr>
        </p:nvGraphicFramePr>
        <p:xfrm>
          <a:off x="554700" y="1295400"/>
          <a:ext cx="8555591" cy="4725888"/>
        </p:xfrm>
        <a:graphic>
          <a:graphicData uri="http://schemas.openxmlformats.org/drawingml/2006/table">
            <a:tbl>
              <a:tblPr firstRow="1" firstCol="1" lastRow="1" lastCol="1" bandRow="1" bandCol="1"/>
              <a:tblGrid>
                <a:gridCol w="1464600">
                  <a:extLst>
                    <a:ext uri="{9D8B030D-6E8A-4147-A177-3AD203B41FA5}">
                      <a16:colId xmlns:a16="http://schemas.microsoft.com/office/drawing/2014/main" val="20000"/>
                    </a:ext>
                  </a:extLst>
                </a:gridCol>
                <a:gridCol w="7090991">
                  <a:extLst>
                    <a:ext uri="{9D8B030D-6E8A-4147-A177-3AD203B41FA5}">
                      <a16:colId xmlns:a16="http://schemas.microsoft.com/office/drawing/2014/main" val="20001"/>
                    </a:ext>
                  </a:extLst>
                </a:gridCol>
              </a:tblGrid>
              <a:tr h="332645">
                <a:tc>
                  <a:txBody>
                    <a:bodyPr/>
                    <a:lstStyle/>
                    <a:p>
                      <a:pPr algn="l">
                        <a:lnSpc>
                          <a:spcPts val="1200"/>
                        </a:lnSpc>
                        <a:spcBef>
                          <a:spcPts val="300"/>
                        </a:spcBef>
                        <a:spcAft>
                          <a:spcPts val="300"/>
                        </a:spcAft>
                      </a:pPr>
                      <a:r>
                        <a:rPr lang="de-DE" sz="1200" b="1" dirty="0">
                          <a:solidFill>
                            <a:srgbClr val="DE9534"/>
                          </a:solidFill>
                          <a:effectLst/>
                          <a:latin typeface="Arial"/>
                          <a:ea typeface="Times New Roman"/>
                          <a:cs typeface="Arial"/>
                        </a:rPr>
                        <a:t>Erläuterung</a:t>
                      </a:r>
                      <a:endParaRPr lang="de-DE" sz="1200" dirty="0">
                        <a:solidFill>
                          <a:srgbClr val="DE9534"/>
                        </a:solidFill>
                        <a:effectLst/>
                        <a:latin typeface="Arial"/>
                        <a:ea typeface="Times New Roman"/>
                        <a:cs typeface="Times New Roman"/>
                      </a:endParaRPr>
                    </a:p>
                  </a:txBody>
                  <a:tcPr marL="63530" marR="63530" marT="0" marB="0" anchor="ctr">
                    <a:lnL>
                      <a:noFill/>
                    </a:lnL>
                    <a:lnR>
                      <a:noFill/>
                    </a:lnR>
                    <a:lnT>
                      <a:noFill/>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lnSpc>
                          <a:spcPts val="1200"/>
                        </a:lnSpc>
                        <a:spcBef>
                          <a:spcPts val="300"/>
                        </a:spcBef>
                        <a:spcAft>
                          <a:spcPts val="300"/>
                        </a:spcAft>
                      </a:pPr>
                      <a:r>
                        <a:rPr lang="de-DE" sz="1200" b="1" dirty="0">
                          <a:solidFill>
                            <a:srgbClr val="DE9534"/>
                          </a:solidFill>
                          <a:effectLst/>
                          <a:latin typeface="Arial"/>
                          <a:ea typeface="Times New Roman"/>
                          <a:cs typeface="Arial"/>
                        </a:rPr>
                        <a:t>Punktevergabe, Gewichtung und Kategorien</a:t>
                      </a:r>
                      <a:endParaRPr lang="de-DE" sz="1200" dirty="0">
                        <a:solidFill>
                          <a:srgbClr val="DE9534"/>
                        </a:solidFill>
                        <a:effectLst/>
                        <a:latin typeface="Arial"/>
                        <a:ea typeface="Times New Roman"/>
                        <a:cs typeface="Times New Roman"/>
                      </a:endParaRPr>
                    </a:p>
                  </a:txBody>
                  <a:tcPr marL="63530" marR="63530" marT="0" marB="0" anchor="ctr">
                    <a:lnL>
                      <a:noFill/>
                    </a:lnL>
                    <a:lnR>
                      <a:noFill/>
                    </a:lnR>
                    <a:lnT>
                      <a:noFill/>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4393243">
                <a:tc>
                  <a:txBody>
                    <a:bodyPr/>
                    <a:lstStyle/>
                    <a:p>
                      <a:pPr algn="l">
                        <a:spcAft>
                          <a:spcPts val="0"/>
                        </a:spcAft>
                      </a:pPr>
                      <a:endParaRPr lang="de-DE" sz="900" b="1" dirty="0">
                        <a:solidFill>
                          <a:srgbClr val="FFFFFF"/>
                        </a:solidFill>
                        <a:effectLst/>
                        <a:latin typeface="Arial"/>
                        <a:ea typeface="Times New Roman"/>
                        <a:cs typeface="Arial"/>
                      </a:endParaRPr>
                    </a:p>
                    <a:p>
                      <a:pPr algn="l">
                        <a:spcAft>
                          <a:spcPts val="0"/>
                        </a:spcAft>
                      </a:pPr>
                      <a:endParaRPr lang="de-DE" sz="900" b="1" dirty="0">
                        <a:solidFill>
                          <a:srgbClr val="FFFFFF"/>
                        </a:solidFill>
                        <a:effectLst/>
                        <a:latin typeface="Arial"/>
                        <a:ea typeface="Times New Roman"/>
                        <a:cs typeface="Arial"/>
                      </a:endParaRPr>
                    </a:p>
                    <a:p>
                      <a:pPr algn="l">
                        <a:spcAft>
                          <a:spcPts val="0"/>
                        </a:spcAft>
                      </a:pPr>
                      <a:endParaRPr lang="de-DE" sz="900" b="1" dirty="0">
                        <a:solidFill>
                          <a:srgbClr val="FFFFFF"/>
                        </a:solidFill>
                        <a:effectLst/>
                        <a:latin typeface="Arial"/>
                        <a:ea typeface="Times New Roman"/>
                        <a:cs typeface="Arial"/>
                      </a:endParaRPr>
                    </a:p>
                    <a:p>
                      <a:pPr algn="l">
                        <a:spcAft>
                          <a:spcPts val="0"/>
                        </a:spcAft>
                      </a:pPr>
                      <a:endParaRPr lang="de-DE" sz="900" b="1" dirty="0">
                        <a:solidFill>
                          <a:srgbClr val="FFFFFF"/>
                        </a:solidFill>
                        <a:effectLst/>
                        <a:latin typeface="Arial"/>
                        <a:ea typeface="Times New Roman"/>
                        <a:cs typeface="Arial"/>
                      </a:endParaRPr>
                    </a:p>
                    <a:p>
                      <a:pPr algn="l">
                        <a:spcAft>
                          <a:spcPts val="0"/>
                        </a:spcAft>
                      </a:pPr>
                      <a:endParaRPr lang="de-DE" sz="900" b="1" dirty="0">
                        <a:solidFill>
                          <a:srgbClr val="FFFFFF"/>
                        </a:solidFill>
                        <a:effectLst/>
                        <a:latin typeface="Arial"/>
                        <a:ea typeface="Times New Roman"/>
                        <a:cs typeface="Arial"/>
                      </a:endParaRPr>
                    </a:p>
                    <a:p>
                      <a:pPr algn="l">
                        <a:spcAft>
                          <a:spcPts val="0"/>
                        </a:spcAft>
                      </a:pPr>
                      <a:endParaRPr lang="de-DE" sz="900" b="1" dirty="0">
                        <a:solidFill>
                          <a:srgbClr val="FFFFFF"/>
                        </a:solidFill>
                        <a:effectLst/>
                        <a:latin typeface="Arial"/>
                        <a:ea typeface="Times New Roman"/>
                        <a:cs typeface="Arial"/>
                      </a:endParaRPr>
                    </a:p>
                    <a:p>
                      <a:pPr algn="l">
                        <a:spcAft>
                          <a:spcPts val="0"/>
                        </a:spcAft>
                      </a:pPr>
                      <a:endParaRPr lang="de-DE" sz="900" b="1" dirty="0">
                        <a:solidFill>
                          <a:srgbClr val="FFFFFF"/>
                        </a:solidFill>
                        <a:effectLst/>
                        <a:latin typeface="Arial"/>
                        <a:ea typeface="Times New Roman"/>
                        <a:cs typeface="Arial"/>
                      </a:endParaRPr>
                    </a:p>
                    <a:p>
                      <a:pPr algn="l">
                        <a:spcAft>
                          <a:spcPts val="0"/>
                        </a:spcAft>
                      </a:pPr>
                      <a:endParaRPr lang="de-DE" sz="900" b="1" dirty="0">
                        <a:solidFill>
                          <a:srgbClr val="FFFFFF"/>
                        </a:solidFill>
                        <a:effectLst/>
                        <a:latin typeface="Arial"/>
                        <a:ea typeface="Times New Roman"/>
                        <a:cs typeface="Arial"/>
                      </a:endParaRPr>
                    </a:p>
                    <a:p>
                      <a:pPr algn="l">
                        <a:spcAft>
                          <a:spcPts val="0"/>
                        </a:spcAft>
                      </a:pPr>
                      <a:endParaRPr lang="de-DE" sz="900" b="1" dirty="0">
                        <a:solidFill>
                          <a:srgbClr val="FFFFFF"/>
                        </a:solidFill>
                        <a:effectLst/>
                        <a:latin typeface="Arial"/>
                        <a:ea typeface="Times New Roman"/>
                        <a:cs typeface="Arial"/>
                      </a:endParaRPr>
                    </a:p>
                  </a:txBody>
                  <a:tcPr marL="63530" marR="63530" marT="0" marB="0">
                    <a:lnL>
                      <a:noFill/>
                    </a:lnL>
                    <a:lnR>
                      <a:noFill/>
                    </a:lnR>
                    <a:lnT w="28575" cap="flat" cmpd="sng" algn="ctr">
                      <a:noFill/>
                      <a:prstDash val="solid"/>
                      <a:round/>
                      <a:headEnd type="none" w="med" len="med"/>
                      <a:tailEnd type="none" w="med" len="med"/>
                    </a:lnT>
                    <a:lnB>
                      <a:noFill/>
                    </a:lnB>
                    <a:lnTlToBr w="12700" cmpd="sng">
                      <a:noFill/>
                      <a:prstDash val="solid"/>
                    </a:lnTlToBr>
                    <a:lnBlToTr w="12700" cmpd="sng">
                      <a:noFill/>
                      <a:prstDash val="solid"/>
                    </a:lnBlToTr>
                    <a:noFill/>
                  </a:tcPr>
                </a:tc>
                <a:tc>
                  <a:txBody>
                    <a:bodyPr/>
                    <a:lstStyle/>
                    <a:p>
                      <a:pPr algn="just">
                        <a:spcAft>
                          <a:spcPts val="0"/>
                        </a:spcAft>
                      </a:pPr>
                      <a:r>
                        <a:rPr lang="de-DE" sz="1000" dirty="0">
                          <a:solidFill>
                            <a:srgbClr val="000000"/>
                          </a:solidFill>
                          <a:effectLst/>
                          <a:latin typeface="Arial"/>
                          <a:ea typeface="Calibri"/>
                          <a:cs typeface="TheSansOffice"/>
                        </a:rPr>
                        <a:t>Die Gesamtbewertung der Zentren mit Hilfe einer A, B und C-Kategorisierung erfolgt auf Basis der nachfolgend aufgeführten Schritte:</a:t>
                      </a:r>
                      <a:endParaRPr lang="de-DE" sz="1000" dirty="0">
                        <a:solidFill>
                          <a:srgbClr val="000000"/>
                        </a:solidFill>
                        <a:effectLst/>
                        <a:latin typeface="TheSansOffice"/>
                        <a:ea typeface="Calibri"/>
                        <a:cs typeface="TheSansOffice"/>
                      </a:endParaRPr>
                    </a:p>
                    <a:p>
                      <a:pPr algn="just">
                        <a:spcAft>
                          <a:spcPts val="0"/>
                        </a:spcAft>
                      </a:pPr>
                      <a:r>
                        <a:rPr lang="de-DE" sz="1000" dirty="0">
                          <a:solidFill>
                            <a:srgbClr val="000000"/>
                          </a:solidFill>
                          <a:effectLst/>
                          <a:latin typeface="Arial"/>
                          <a:ea typeface="Calibri"/>
                          <a:cs typeface="TheSansOffice"/>
                        </a:rPr>
                        <a:t> </a:t>
                      </a:r>
                      <a:endParaRPr lang="de-DE" sz="1000" dirty="0">
                        <a:solidFill>
                          <a:srgbClr val="000000"/>
                        </a:solidFill>
                        <a:effectLst/>
                        <a:latin typeface="TheSansOffice"/>
                        <a:ea typeface="Calibri"/>
                        <a:cs typeface="TheSansOffice"/>
                      </a:endParaRPr>
                    </a:p>
                    <a:p>
                      <a:pPr marL="342900" lvl="0" indent="-342900" algn="just">
                        <a:spcAft>
                          <a:spcPts val="0"/>
                        </a:spcAft>
                        <a:buFont typeface="+mj-lt"/>
                        <a:buAutoNum type="arabicPeriod"/>
                      </a:pPr>
                      <a:r>
                        <a:rPr lang="de-DE" sz="1000" dirty="0">
                          <a:solidFill>
                            <a:srgbClr val="000000"/>
                          </a:solidFill>
                          <a:effectLst/>
                          <a:latin typeface="Arial"/>
                          <a:ea typeface="Calibri"/>
                          <a:cs typeface="TheSansOffice"/>
                        </a:rPr>
                        <a:t>Unterteilung der Kennzahlen mit Sollvorgabe in Kennzahlen, die Prozessqualität und Kennzahlen, die Behandlungsqualität abbilden. </a:t>
                      </a:r>
                    </a:p>
                    <a:p>
                      <a:pPr marL="342900" lvl="0" indent="-342900" algn="just">
                        <a:spcAft>
                          <a:spcPts val="0"/>
                        </a:spcAft>
                        <a:buFont typeface="+mj-lt"/>
                        <a:buAutoNum type="arabicPeriod"/>
                      </a:pPr>
                      <a:r>
                        <a:rPr lang="de-DE" sz="1000" dirty="0">
                          <a:solidFill>
                            <a:srgbClr val="000000"/>
                          </a:solidFill>
                          <a:effectLst/>
                          <a:latin typeface="Arial"/>
                          <a:ea typeface="Calibri"/>
                          <a:cs typeface="TheSansOffice"/>
                        </a:rPr>
                        <a:t>Vergabe von Punktwerten für die Kennzahlenergebnisse: Erfüllung Sollvorgabe 6 Punkte, Nicht-Erfüllung Sollvorgabe (geringe Abweichung 3 Punkte; große Abweichung 1 Punkt), fehlende Angaben 0 Punkte.</a:t>
                      </a:r>
                    </a:p>
                    <a:p>
                      <a:pPr marL="342900" lvl="0" indent="-342900" algn="just">
                        <a:spcAft>
                          <a:spcPts val="0"/>
                        </a:spcAft>
                        <a:buFont typeface="+mj-lt"/>
                        <a:buAutoNum type="arabicPeriod"/>
                      </a:pPr>
                      <a:r>
                        <a:rPr lang="de-DE" sz="1000" dirty="0">
                          <a:solidFill>
                            <a:srgbClr val="000000"/>
                          </a:solidFill>
                          <a:effectLst/>
                          <a:latin typeface="Arial"/>
                          <a:ea typeface="Calibri"/>
                          <a:cs typeface="TheSansOffice"/>
                        </a:rPr>
                        <a:t>Der Punktwert für das Kennzahlenergebnis wird mit einem Gewicht multipliziert, das der Bedeutung für das Zertifizierungssystem entspricht. </a:t>
                      </a:r>
                      <a:endParaRPr lang="de-DE" sz="1000" dirty="0">
                        <a:solidFill>
                          <a:srgbClr val="000000"/>
                        </a:solidFill>
                        <a:effectLst/>
                        <a:latin typeface="TheSansOffice"/>
                        <a:ea typeface="Calibri"/>
                        <a:cs typeface="TheSansOffice"/>
                      </a:endParaRPr>
                    </a:p>
                    <a:p>
                      <a:pPr marL="342900" lvl="0" indent="-342900" algn="just">
                        <a:spcAft>
                          <a:spcPts val="0"/>
                        </a:spcAft>
                        <a:buFont typeface="+mj-lt"/>
                        <a:buAutoNum type="arabicPeriod"/>
                      </a:pPr>
                      <a:r>
                        <a:rPr lang="de-DE" sz="1000" dirty="0">
                          <a:solidFill>
                            <a:srgbClr val="000000"/>
                          </a:solidFill>
                          <a:effectLst/>
                          <a:latin typeface="Arial"/>
                          <a:ea typeface="Calibri"/>
                          <a:cs typeface="TheSansOffice"/>
                        </a:rPr>
                        <a:t>Die Summation der Ergebnisse aus Schritt 3 führt in dem Bereich Prozessqualität zu maximal 54 Punkten und in dem Bereich Behandlungsqualität zu maximal </a:t>
                      </a:r>
                      <a:r>
                        <a:rPr lang="de-DE" sz="1000" dirty="0">
                          <a:solidFill>
                            <a:schemeClr val="tx1"/>
                          </a:solidFill>
                          <a:effectLst/>
                          <a:latin typeface="Arial"/>
                          <a:ea typeface="Calibri"/>
                          <a:cs typeface="TheSansOffice"/>
                        </a:rPr>
                        <a:t>108 Punkten. </a:t>
                      </a:r>
                      <a:r>
                        <a:rPr lang="de-DE" sz="1000" dirty="0">
                          <a:solidFill>
                            <a:srgbClr val="000000"/>
                          </a:solidFill>
                          <a:effectLst/>
                          <a:latin typeface="Arial"/>
                          <a:ea typeface="Calibri"/>
                          <a:cs typeface="TheSansOffice"/>
                        </a:rPr>
                        <a:t>Die Punktwerte werden in die Kategorien A, B und C unterteilt. Die Intervalle werden aufgrund von Änderungen an dem Datenblatt (z.B. Streichung von Kennzahlen) regelmäßig angepasst.</a:t>
                      </a:r>
                    </a:p>
                    <a:p>
                      <a:pPr marL="0" lvl="0" indent="0" algn="just">
                        <a:spcAft>
                          <a:spcPts val="0"/>
                        </a:spcAft>
                        <a:buFont typeface="+mj-lt"/>
                        <a:buNone/>
                      </a:pPr>
                      <a:endParaRPr lang="de-DE" sz="1000" dirty="0">
                        <a:effectLst/>
                        <a:latin typeface="Arial"/>
                        <a:ea typeface="Times New Roman"/>
                        <a:cs typeface="Times New Roman"/>
                      </a:endParaRPr>
                    </a:p>
                  </a:txBody>
                  <a:tcPr marL="63530" marR="63530" marT="0" marB="0">
                    <a:lnL>
                      <a:noFill/>
                    </a:lnL>
                    <a:lnR>
                      <a:noFill/>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bl>
          </a:graphicData>
        </a:graphic>
      </p:graphicFrame>
      <p:cxnSp>
        <p:nvCxnSpPr>
          <p:cNvPr id="6" name="Gerade Verbindung 8"/>
          <p:cNvCxnSpPr/>
          <p:nvPr/>
        </p:nvCxnSpPr>
        <p:spPr>
          <a:xfrm>
            <a:off x="0" y="949656"/>
            <a:ext cx="9906000" cy="0"/>
          </a:xfrm>
          <a:prstGeom prst="line">
            <a:avLst/>
          </a:prstGeom>
          <a:ln w="38100">
            <a:solidFill>
              <a:srgbClr val="F4A329"/>
            </a:solidFill>
          </a:ln>
        </p:spPr>
        <p:style>
          <a:lnRef idx="1">
            <a:schemeClr val="accent1"/>
          </a:lnRef>
          <a:fillRef idx="0">
            <a:schemeClr val="accent1"/>
          </a:fillRef>
          <a:effectRef idx="0">
            <a:schemeClr val="accent1"/>
          </a:effectRef>
          <a:fontRef idx="minor">
            <a:schemeClr val="tx1"/>
          </a:fontRef>
        </p:style>
      </p:cxnSp>
      <p:sp>
        <p:nvSpPr>
          <p:cNvPr id="12" name="Textfeld 11"/>
          <p:cNvSpPr txBox="1"/>
          <p:nvPr/>
        </p:nvSpPr>
        <p:spPr>
          <a:xfrm>
            <a:off x="9487373" y="6629400"/>
            <a:ext cx="242374" cy="215444"/>
          </a:xfrm>
          <a:prstGeom prst="rect">
            <a:avLst/>
          </a:prstGeom>
          <a:noFill/>
        </p:spPr>
        <p:txBody>
          <a:bodyPr wrap="none" rtlCol="0">
            <a:spAutoFit/>
          </a:bodyPr>
          <a:lstStyle/>
          <a:p>
            <a:r>
              <a:rPr lang="de-DE" sz="800" dirty="0">
                <a:latin typeface="Arial" pitchFamily="34" charset="0"/>
                <a:cs typeface="Arial" pitchFamily="34" charset="0"/>
              </a:rPr>
              <a:t>6</a:t>
            </a:r>
          </a:p>
        </p:txBody>
      </p:sp>
      <p:sp>
        <p:nvSpPr>
          <p:cNvPr id="9" name="Title 1"/>
          <p:cNvSpPr txBox="1">
            <a:spLocks/>
          </p:cNvSpPr>
          <p:nvPr/>
        </p:nvSpPr>
        <p:spPr>
          <a:xfrm>
            <a:off x="165100" y="554666"/>
            <a:ext cx="4427860" cy="381000"/>
          </a:xfrm>
          <a:prstGeom prst="rect">
            <a:avLst/>
          </a:prstGeom>
        </p:spPr>
        <p:txBody>
          <a:bodyPr vert="horz" lIns="91440" tIns="45720" rIns="91440" bIns="45720" rtlCol="0" anchor="ctr" anchorCtr="0">
            <a:normAutofit/>
          </a:bodyPr>
          <a:lstStyle/>
          <a:p>
            <a:r>
              <a:rPr lang="de-DE" sz="1400" b="1" dirty="0">
                <a:latin typeface="Arial" pitchFamily="34" charset="0"/>
                <a:cs typeface="Arial" pitchFamily="34" charset="0"/>
              </a:rPr>
              <a:t>Gesamtbewertung</a:t>
            </a:r>
          </a:p>
        </p:txBody>
      </p:sp>
      <p:sp>
        <p:nvSpPr>
          <p:cNvPr id="13" name="Fußzeilenplatzhalter 6"/>
          <p:cNvSpPr>
            <a:spLocks noGrp="1"/>
          </p:cNvSpPr>
          <p:nvPr>
            <p:ph type="ftr" sz="quarter" idx="11"/>
          </p:nvPr>
        </p:nvSpPr>
        <p:spPr>
          <a:xfrm>
            <a:off x="161925" y="6569076"/>
            <a:ext cx="5530850" cy="275768"/>
          </a:xfrm>
        </p:spPr>
        <p:txBody>
          <a:bodyPr/>
          <a:lstStyle/>
          <a:p>
            <a:pPr algn="l"/>
            <a:r>
              <a:rPr lang="en-US" sz="800" dirty="0" err="1">
                <a:solidFill>
                  <a:schemeClr val="tx1"/>
                </a:solidFill>
                <a:latin typeface="Arial" pitchFamily="34" charset="0"/>
                <a:cs typeface="Arial" pitchFamily="34" charset="0"/>
              </a:rPr>
              <a:t>Darmkrebszentrum der ALB FILS KLINIKEN</a:t>
            </a:r>
            <a:r>
              <a:rPr lang="en-US" sz="800" dirty="0">
                <a:solidFill>
                  <a:schemeClr val="tx1"/>
                </a:solidFill>
                <a:latin typeface="Arial" pitchFamily="34" charset="0"/>
                <a:cs typeface="Arial" pitchFamily="34" charset="0"/>
              </a:rPr>
              <a:t> (</a:t>
            </a:r>
            <a:r>
              <a:rPr lang="en-US" sz="800" dirty="0" err="1">
                <a:solidFill>
                  <a:schemeClr val="tx1"/>
                </a:solidFill>
                <a:latin typeface="Arial" pitchFamily="34" charset="0"/>
                <a:cs typeface="Arial" pitchFamily="34" charset="0"/>
              </a:rPr>
              <a:t>FAD-Z177 V</a:t>
            </a:r>
            <a:r>
              <a:rPr lang="en-US" sz="800" dirty="0">
                <a:solidFill>
                  <a:schemeClr val="tx1"/>
                </a:solidFill>
                <a:latin typeface="Arial" pitchFamily="34" charset="0"/>
                <a:cs typeface="Arial" pitchFamily="34" charset="0"/>
              </a:rPr>
              <a:t>)</a:t>
            </a:r>
          </a:p>
        </p:txBody>
      </p:sp>
      <p:graphicFrame>
        <p:nvGraphicFramePr>
          <p:cNvPr id="16" name="Tabelle 15"/>
          <p:cNvGraphicFramePr>
            <a:graphicFrameLocks noGrp="1"/>
          </p:cNvGraphicFramePr>
          <p:nvPr>
            <p:extLst>
              <p:ext uri="{D42A27DB-BD31-4B8C-83A1-F6EECF244321}">
                <p14:modId xmlns:p14="http://schemas.microsoft.com/office/powerpoint/2010/main" val="1254844051"/>
              </p:ext>
            </p:extLst>
          </p:nvPr>
        </p:nvGraphicFramePr>
        <p:xfrm>
          <a:off x="2401333" y="3917032"/>
          <a:ext cx="6715154" cy="1600200"/>
        </p:xfrm>
        <a:graphic>
          <a:graphicData uri="http://schemas.openxmlformats.org/drawingml/2006/table">
            <a:tbl>
              <a:tblPr firstRow="1" firstCol="1" bandRow="1"/>
              <a:tblGrid>
                <a:gridCol w="6715154">
                  <a:extLst>
                    <a:ext uri="{9D8B030D-6E8A-4147-A177-3AD203B41FA5}">
                      <a16:colId xmlns:a16="http://schemas.microsoft.com/office/drawing/2014/main" val="20000"/>
                    </a:ext>
                  </a:extLst>
                </a:gridCol>
              </a:tblGrid>
              <a:tr h="400050">
                <a:tc>
                  <a:txBody>
                    <a:bodyPr/>
                    <a:lstStyle/>
                    <a:p>
                      <a:pPr algn="l">
                        <a:spcAft>
                          <a:spcPts val="0"/>
                        </a:spcAft>
                      </a:pPr>
                      <a:r>
                        <a:rPr lang="de-DE" sz="1000" b="1" dirty="0">
                          <a:solidFill>
                            <a:srgbClr val="000000"/>
                          </a:solidFill>
                          <a:effectLst/>
                          <a:latin typeface="Arial"/>
                          <a:ea typeface="Times New Roman"/>
                          <a:cs typeface="Arial"/>
                        </a:rPr>
                        <a:t>Kategorie</a:t>
                      </a:r>
                      <a:endParaRPr lang="de-DE" sz="1000" b="1" dirty="0">
                        <a:effectLst/>
                        <a:latin typeface="Arial"/>
                        <a:ea typeface="Times New Roman"/>
                        <a:cs typeface="Times New Roman"/>
                      </a:endParaRPr>
                    </a:p>
                  </a:txBody>
                  <a:tcPr marL="41177" marR="411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400050">
                <a:tc>
                  <a:txBody>
                    <a:bodyPr/>
                    <a:lstStyle/>
                    <a:p>
                      <a:pPr algn="l">
                        <a:spcAft>
                          <a:spcPts val="0"/>
                        </a:spcAft>
                        <a:tabLst>
                          <a:tab pos="175895" algn="l"/>
                          <a:tab pos="362585" algn="l"/>
                        </a:tabLst>
                      </a:pPr>
                      <a:r>
                        <a:rPr lang="de-DE" sz="1000" b="0" dirty="0">
                          <a:solidFill>
                            <a:srgbClr val="000000"/>
                          </a:solidFill>
                          <a:effectLst/>
                          <a:latin typeface="Arial"/>
                          <a:ea typeface="Times New Roman"/>
                          <a:cs typeface="Arial"/>
                        </a:rPr>
                        <a:t>A	=	Sehr gute bis gute Qualität</a:t>
                      </a:r>
                      <a:endParaRPr lang="de-DE" sz="1000" b="0" dirty="0">
                        <a:effectLst/>
                        <a:latin typeface="Arial"/>
                        <a:ea typeface="Times New Roman"/>
                        <a:cs typeface="Times New Roman"/>
                      </a:endParaRPr>
                    </a:p>
                  </a:txBody>
                  <a:tcPr marL="41177" marR="411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400050">
                <a:tc>
                  <a:txBody>
                    <a:bodyPr/>
                    <a:lstStyle/>
                    <a:p>
                      <a:pPr algn="l">
                        <a:spcAft>
                          <a:spcPts val="0"/>
                        </a:spcAft>
                        <a:tabLst>
                          <a:tab pos="175895" algn="l"/>
                          <a:tab pos="362585" algn="l"/>
                        </a:tabLst>
                      </a:pPr>
                      <a:r>
                        <a:rPr lang="de-DE" sz="1000" b="0" dirty="0">
                          <a:solidFill>
                            <a:srgbClr val="000000"/>
                          </a:solidFill>
                          <a:effectLst/>
                          <a:latin typeface="Arial"/>
                          <a:ea typeface="Times New Roman"/>
                          <a:cs typeface="Arial"/>
                        </a:rPr>
                        <a:t>B	=	</a:t>
                      </a:r>
                      <a:r>
                        <a:rPr lang="de-DE" sz="1000" b="0" dirty="0">
                          <a:effectLst/>
                          <a:latin typeface="Arial"/>
                          <a:ea typeface="Times New Roman"/>
                          <a:cs typeface="Arial"/>
                        </a:rPr>
                        <a:t>Zufriedenstellende Qualität  -  Analysebedarf bzgl. Verbesserungspotential</a:t>
                      </a:r>
                      <a:endParaRPr lang="de-DE" sz="1000" b="0" dirty="0">
                        <a:effectLst/>
                        <a:latin typeface="Arial"/>
                        <a:ea typeface="Times New Roman"/>
                        <a:cs typeface="Times New Roman"/>
                      </a:endParaRPr>
                    </a:p>
                  </a:txBody>
                  <a:tcPr marL="41177" marR="411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400050">
                <a:tc>
                  <a:txBody>
                    <a:bodyPr/>
                    <a:lstStyle/>
                    <a:p>
                      <a:pPr algn="l">
                        <a:spcAft>
                          <a:spcPts val="0"/>
                        </a:spcAft>
                        <a:tabLst>
                          <a:tab pos="175895" algn="l"/>
                          <a:tab pos="362585" algn="l"/>
                        </a:tabLst>
                      </a:pPr>
                      <a:r>
                        <a:rPr lang="de-DE" sz="1000" b="0" dirty="0">
                          <a:solidFill>
                            <a:srgbClr val="000000"/>
                          </a:solidFill>
                          <a:effectLst/>
                          <a:latin typeface="Arial"/>
                          <a:ea typeface="Times New Roman"/>
                          <a:cs typeface="Arial"/>
                        </a:rPr>
                        <a:t>C	=	</a:t>
                      </a:r>
                      <a:r>
                        <a:rPr lang="de-DE" sz="1000" b="0" dirty="0">
                          <a:effectLst/>
                          <a:latin typeface="Arial"/>
                          <a:ea typeface="Times New Roman"/>
                          <a:cs typeface="Arial"/>
                        </a:rPr>
                        <a:t>Ausreichende Qualität  -  Verbesserungspotential bzw. Schwachstelle</a:t>
                      </a:r>
                      <a:endParaRPr lang="de-DE" sz="1000" b="0" dirty="0">
                        <a:effectLst/>
                        <a:latin typeface="Arial"/>
                        <a:ea typeface="Times New Roman"/>
                        <a:cs typeface="Times New Roman"/>
                      </a:endParaRPr>
                    </a:p>
                  </a:txBody>
                  <a:tcPr marL="41177" marR="411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
        <p:nvSpPr>
          <p:cNvPr id="17" name="Textfeld 16"/>
          <p:cNvSpPr txBox="1"/>
          <p:nvPr/>
        </p:nvSpPr>
        <p:spPr>
          <a:xfrm>
            <a:off x="548504" y="3820404"/>
            <a:ext cx="1552960" cy="276999"/>
          </a:xfrm>
          <a:prstGeom prst="rect">
            <a:avLst/>
          </a:prstGeom>
          <a:noFill/>
        </p:spPr>
        <p:txBody>
          <a:bodyPr wrap="square" rtlCol="0">
            <a:spAutoFit/>
          </a:bodyPr>
          <a:lstStyle/>
          <a:p>
            <a:r>
              <a:rPr lang="de-DE" sz="1200" b="1" dirty="0">
                <a:solidFill>
                  <a:srgbClr val="DE9534"/>
                </a:solidFill>
                <a:latin typeface="Arial" pitchFamily="34" charset="0"/>
                <a:cs typeface="Arial" pitchFamily="34" charset="0"/>
              </a:rPr>
              <a:t>ABC-Bewertung</a:t>
            </a:r>
          </a:p>
        </p:txBody>
      </p:sp>
      <p:sp>
        <p:nvSpPr>
          <p:cNvPr id="14" name="Title 1">
            <a:extLst>
              <a:ext uri="{FF2B5EF4-FFF2-40B4-BE49-F238E27FC236}">
                <a16:creationId xmlns:a16="http://schemas.microsoft.com/office/drawing/2014/main" id="{0AB2CAA5-EBE6-48E8-A7D1-1ED260F7D318}"/>
              </a:ext>
            </a:extLst>
          </p:cNvPr>
          <p:cNvSpPr txBox="1">
            <a:spLocks/>
          </p:cNvSpPr>
          <p:nvPr/>
        </p:nvSpPr>
        <p:spPr bwMode="auto">
          <a:xfrm>
            <a:off x="165100" y="228600"/>
            <a:ext cx="717821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itchFamily="34" charset="0"/>
                <a:cs typeface="Arial" pitchFamily="34" charset="0"/>
              </a:defRPr>
            </a:lvl1pPr>
            <a:lvl2pPr marL="742950" indent="-285750" eaLnBrk="0" hangingPunct="0">
              <a:defRPr>
                <a:solidFill>
                  <a:schemeClr val="tx1"/>
                </a:solidFill>
                <a:latin typeface="Calibri" pitchFamily="34" charset="0"/>
                <a:cs typeface="Arial" pitchFamily="34" charset="0"/>
              </a:defRPr>
            </a:lvl2pPr>
            <a:lvl3pPr marL="1143000" indent="-228600" eaLnBrk="0" hangingPunct="0">
              <a:defRPr>
                <a:solidFill>
                  <a:schemeClr val="tx1"/>
                </a:solidFill>
                <a:latin typeface="Calibri" pitchFamily="34" charset="0"/>
                <a:cs typeface="Arial" pitchFamily="34" charset="0"/>
              </a:defRPr>
            </a:lvl3pPr>
            <a:lvl4pPr marL="1600200" indent="-228600" eaLnBrk="0" hangingPunct="0">
              <a:defRPr>
                <a:solidFill>
                  <a:schemeClr val="tx1"/>
                </a:solidFill>
                <a:latin typeface="Calibri" pitchFamily="34" charset="0"/>
                <a:cs typeface="Arial" pitchFamily="34" charset="0"/>
              </a:defRPr>
            </a:lvl4pPr>
            <a:lvl5pPr marL="2057400" indent="-228600" eaLnBrk="0" hangingPunct="0">
              <a:defRPr>
                <a:solidFill>
                  <a:schemeClr val="tx1"/>
                </a:solidFill>
                <a:latin typeface="Calibri" pitchFamily="34" charset="0"/>
                <a:cs typeface="Arial" pitchFamily="34" charset="0"/>
              </a:defRPr>
            </a:lvl5pPr>
            <a:lvl6pPr marL="2514600" indent="-228600"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eaLnBrk="0" fontAlgn="base" hangingPunct="0">
              <a:spcBef>
                <a:spcPct val="0"/>
              </a:spcBef>
              <a:spcAft>
                <a:spcPct val="0"/>
              </a:spcAft>
              <a:defRPr>
                <a:solidFill>
                  <a:schemeClr val="tx1"/>
                </a:solidFill>
                <a:latin typeface="Calibri" pitchFamily="34" charset="0"/>
                <a:cs typeface="Arial" pitchFamily="34" charset="0"/>
              </a:defRPr>
            </a:lvl9pPr>
          </a:lstStyle>
          <a:p>
            <a:pPr eaLnBrk="1" hangingPunct="1"/>
            <a:r>
              <a:rPr lang="de-DE" sz="1200" dirty="0">
                <a:latin typeface="Arial" pitchFamily="34" charset="0"/>
              </a:rPr>
              <a:t>Jahresbericht Darm 2024 (Auditjahr 2023 / Kennzahlenjahr 2022)</a:t>
            </a:r>
            <a:endParaRPr lang="de-DE" sz="1200" kern="0" dirty="0">
              <a:solidFill>
                <a:srgbClr val="7F7F7F"/>
              </a:solidFill>
              <a:latin typeface="Arial" charset="0"/>
              <a:cs typeface="Arial" charset="0"/>
            </a:endParaRPr>
          </a:p>
        </p:txBody>
      </p:sp>
    </p:spTree>
    <p:extLst>
      <p:ext uri="{BB962C8B-B14F-4D97-AF65-F5344CB8AC3E}">
        <p14:creationId xmlns:p14="http://schemas.microsoft.com/office/powerpoint/2010/main" val="39078481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Gerade Verbindung 8"/>
          <p:cNvCxnSpPr/>
          <p:nvPr/>
        </p:nvCxnSpPr>
        <p:spPr>
          <a:xfrm>
            <a:off x="0" y="949656"/>
            <a:ext cx="9906000" cy="0"/>
          </a:xfrm>
          <a:prstGeom prst="line">
            <a:avLst/>
          </a:prstGeom>
          <a:ln w="38100">
            <a:solidFill>
              <a:srgbClr val="F4A329"/>
            </a:solidFill>
          </a:ln>
        </p:spPr>
        <p:style>
          <a:lnRef idx="1">
            <a:schemeClr val="accent1"/>
          </a:lnRef>
          <a:fillRef idx="0">
            <a:schemeClr val="accent1"/>
          </a:fillRef>
          <a:effectRef idx="0">
            <a:schemeClr val="accent1"/>
          </a:effectRef>
          <a:fontRef idx="minor">
            <a:schemeClr val="tx1"/>
          </a:fontRef>
        </p:style>
      </p:cxnSp>
      <p:sp>
        <p:nvSpPr>
          <p:cNvPr id="10" name="Textfeld 9"/>
          <p:cNvSpPr txBox="1"/>
          <p:nvPr/>
        </p:nvSpPr>
        <p:spPr>
          <a:xfrm>
            <a:off x="9487373" y="6629400"/>
            <a:ext cx="242374" cy="215444"/>
          </a:xfrm>
          <a:prstGeom prst="rect">
            <a:avLst/>
          </a:prstGeom>
          <a:noFill/>
        </p:spPr>
        <p:txBody>
          <a:bodyPr wrap="none" rtlCol="0">
            <a:spAutoFit/>
          </a:bodyPr>
          <a:lstStyle/>
          <a:p>
            <a:r>
              <a:rPr lang="de-DE" sz="800" dirty="0">
                <a:latin typeface="Arial" pitchFamily="34" charset="0"/>
                <a:cs typeface="Arial" pitchFamily="34" charset="0"/>
              </a:rPr>
              <a:t>7</a:t>
            </a:r>
          </a:p>
        </p:txBody>
      </p:sp>
      <p:sp>
        <p:nvSpPr>
          <p:cNvPr id="16" name="Textfeld 15"/>
          <p:cNvSpPr txBox="1"/>
          <p:nvPr/>
        </p:nvSpPr>
        <p:spPr>
          <a:xfrm>
            <a:off x="194029" y="1052736"/>
            <a:ext cx="1482371" cy="646331"/>
          </a:xfrm>
          <a:prstGeom prst="rect">
            <a:avLst/>
          </a:prstGeom>
          <a:noFill/>
        </p:spPr>
        <p:txBody>
          <a:bodyPr wrap="square" rtlCol="0">
            <a:spAutoFit/>
          </a:bodyPr>
          <a:lstStyle/>
          <a:p>
            <a:r>
              <a:rPr lang="de-DE" sz="1200" b="1" dirty="0">
                <a:solidFill>
                  <a:srgbClr val="DE9534"/>
                </a:solidFill>
                <a:latin typeface="Arial" pitchFamily="34" charset="0"/>
                <a:cs typeface="Arial" pitchFamily="34" charset="0"/>
              </a:rPr>
              <a:t>Punktevergabe</a:t>
            </a:r>
          </a:p>
          <a:p>
            <a:r>
              <a:rPr lang="de-DE" sz="1200" b="1" dirty="0">
                <a:solidFill>
                  <a:srgbClr val="DE9534"/>
                </a:solidFill>
                <a:latin typeface="Arial" pitchFamily="34" charset="0"/>
                <a:cs typeface="Arial" pitchFamily="34" charset="0"/>
              </a:rPr>
              <a:t>Gewichtung und</a:t>
            </a:r>
          </a:p>
          <a:p>
            <a:r>
              <a:rPr lang="de-DE" sz="1200" b="1" dirty="0">
                <a:solidFill>
                  <a:srgbClr val="DE9534"/>
                </a:solidFill>
                <a:latin typeface="Arial" pitchFamily="34" charset="0"/>
                <a:cs typeface="Arial" pitchFamily="34" charset="0"/>
              </a:rPr>
              <a:t>Kategorien</a:t>
            </a:r>
          </a:p>
        </p:txBody>
      </p:sp>
      <p:sp>
        <p:nvSpPr>
          <p:cNvPr id="8" name="Title 1"/>
          <p:cNvSpPr txBox="1">
            <a:spLocks/>
          </p:cNvSpPr>
          <p:nvPr/>
        </p:nvSpPr>
        <p:spPr>
          <a:xfrm>
            <a:off x="165100" y="554666"/>
            <a:ext cx="4427860" cy="381000"/>
          </a:xfrm>
          <a:prstGeom prst="rect">
            <a:avLst/>
          </a:prstGeom>
        </p:spPr>
        <p:txBody>
          <a:bodyPr vert="horz" lIns="91440" tIns="45720" rIns="91440" bIns="45720" rtlCol="0" anchor="ctr" anchorCtr="0">
            <a:normAutofit/>
          </a:bodyPr>
          <a:lstStyle/>
          <a:p>
            <a:r>
              <a:rPr lang="de-DE" sz="1400" b="1" dirty="0">
                <a:latin typeface="Arial" pitchFamily="34" charset="0"/>
                <a:cs typeface="Arial" pitchFamily="34" charset="0"/>
              </a:rPr>
              <a:t>Gesamtbewertung</a:t>
            </a:r>
          </a:p>
        </p:txBody>
      </p:sp>
      <p:sp>
        <p:nvSpPr>
          <p:cNvPr id="12" name="Fußzeilenplatzhalter 6"/>
          <p:cNvSpPr>
            <a:spLocks noGrp="1"/>
          </p:cNvSpPr>
          <p:nvPr>
            <p:ph type="ftr" sz="quarter" idx="11"/>
          </p:nvPr>
        </p:nvSpPr>
        <p:spPr>
          <a:xfrm>
            <a:off x="161925" y="6569076"/>
            <a:ext cx="5530850" cy="275768"/>
          </a:xfrm>
        </p:spPr>
        <p:txBody>
          <a:bodyPr/>
          <a:lstStyle/>
          <a:p>
            <a:pPr algn="l"/>
            <a:r>
              <a:rPr lang="en-US" sz="800" dirty="0" err="1">
                <a:solidFill>
                  <a:schemeClr val="tx1"/>
                </a:solidFill>
                <a:latin typeface="Arial" pitchFamily="34" charset="0"/>
                <a:cs typeface="Arial" pitchFamily="34" charset="0"/>
              </a:rPr>
              <a:t>Darmkrebszentrum der ALB FILS KLINIKEN</a:t>
            </a:r>
            <a:r>
              <a:rPr lang="en-US" sz="800" dirty="0">
                <a:solidFill>
                  <a:schemeClr val="tx1"/>
                </a:solidFill>
                <a:latin typeface="Arial" pitchFamily="34" charset="0"/>
                <a:cs typeface="Arial" pitchFamily="34" charset="0"/>
              </a:rPr>
              <a:t> (</a:t>
            </a:r>
            <a:r>
              <a:rPr lang="en-US" sz="800" dirty="0" err="1">
                <a:solidFill>
                  <a:schemeClr val="tx1"/>
                </a:solidFill>
                <a:latin typeface="Arial" pitchFamily="34" charset="0"/>
                <a:cs typeface="Arial" pitchFamily="34" charset="0"/>
              </a:rPr>
              <a:t>FAD-Z177 V</a:t>
            </a:r>
            <a:r>
              <a:rPr lang="en-US" sz="800" dirty="0">
                <a:solidFill>
                  <a:schemeClr val="tx1"/>
                </a:solidFill>
                <a:latin typeface="Arial" pitchFamily="34" charset="0"/>
                <a:cs typeface="Arial" pitchFamily="34" charset="0"/>
              </a:rPr>
              <a:t>)</a:t>
            </a:r>
          </a:p>
        </p:txBody>
      </p:sp>
      <p:graphicFrame>
        <p:nvGraphicFramePr>
          <p:cNvPr id="14" name="Tabelle 13"/>
          <p:cNvGraphicFramePr>
            <a:graphicFrameLocks noGrp="1"/>
          </p:cNvGraphicFramePr>
          <p:nvPr>
            <p:extLst>
              <p:ext uri="{D42A27DB-BD31-4B8C-83A1-F6EECF244321}">
                <p14:modId xmlns:p14="http://schemas.microsoft.com/office/powerpoint/2010/main" val="1703455357"/>
              </p:ext>
            </p:extLst>
          </p:nvPr>
        </p:nvGraphicFramePr>
        <p:xfrm>
          <a:off x="1828801" y="1117083"/>
          <a:ext cx="7732711" cy="4844561"/>
        </p:xfrm>
        <a:graphic>
          <a:graphicData uri="http://schemas.openxmlformats.org/drawingml/2006/table">
            <a:tbl>
              <a:tblPr firstRow="1" firstCol="1" lastRow="1" lastCol="1" bandRow="1" bandCol="1"/>
              <a:tblGrid>
                <a:gridCol w="356556">
                  <a:extLst>
                    <a:ext uri="{9D8B030D-6E8A-4147-A177-3AD203B41FA5}">
                      <a16:colId xmlns:a16="http://schemas.microsoft.com/office/drawing/2014/main" val="20000"/>
                    </a:ext>
                  </a:extLst>
                </a:gridCol>
                <a:gridCol w="2336060">
                  <a:extLst>
                    <a:ext uri="{9D8B030D-6E8A-4147-A177-3AD203B41FA5}">
                      <a16:colId xmlns:a16="http://schemas.microsoft.com/office/drawing/2014/main" val="20001"/>
                    </a:ext>
                  </a:extLst>
                </a:gridCol>
                <a:gridCol w="901053">
                  <a:extLst>
                    <a:ext uri="{9D8B030D-6E8A-4147-A177-3AD203B41FA5}">
                      <a16:colId xmlns:a16="http://schemas.microsoft.com/office/drawing/2014/main" val="20002"/>
                    </a:ext>
                  </a:extLst>
                </a:gridCol>
                <a:gridCol w="901053">
                  <a:extLst>
                    <a:ext uri="{9D8B030D-6E8A-4147-A177-3AD203B41FA5}">
                      <a16:colId xmlns:a16="http://schemas.microsoft.com/office/drawing/2014/main" val="20003"/>
                    </a:ext>
                  </a:extLst>
                </a:gridCol>
                <a:gridCol w="1351578">
                  <a:extLst>
                    <a:ext uri="{9D8B030D-6E8A-4147-A177-3AD203B41FA5}">
                      <a16:colId xmlns:a16="http://schemas.microsoft.com/office/drawing/2014/main" val="20004"/>
                    </a:ext>
                  </a:extLst>
                </a:gridCol>
                <a:gridCol w="850992">
                  <a:extLst>
                    <a:ext uri="{9D8B030D-6E8A-4147-A177-3AD203B41FA5}">
                      <a16:colId xmlns:a16="http://schemas.microsoft.com/office/drawing/2014/main" val="20005"/>
                    </a:ext>
                  </a:extLst>
                </a:gridCol>
                <a:gridCol w="1035419">
                  <a:extLst>
                    <a:ext uri="{9D8B030D-6E8A-4147-A177-3AD203B41FA5}">
                      <a16:colId xmlns:a16="http://schemas.microsoft.com/office/drawing/2014/main" val="20006"/>
                    </a:ext>
                  </a:extLst>
                </a:gridCol>
              </a:tblGrid>
              <a:tr h="275186">
                <a:tc gridSpan="2">
                  <a:txBody>
                    <a:bodyPr/>
                    <a:lstStyle/>
                    <a:p>
                      <a:pPr algn="l">
                        <a:spcAft>
                          <a:spcPts val="0"/>
                        </a:spcAft>
                      </a:pPr>
                      <a:r>
                        <a:rPr lang="de-DE" sz="1000" b="1" dirty="0">
                          <a:solidFill>
                            <a:schemeClr val="tx1"/>
                          </a:solidFill>
                          <a:effectLst/>
                          <a:latin typeface="Arial"/>
                          <a:ea typeface="Times New Roman"/>
                          <a:cs typeface="Arial"/>
                        </a:rPr>
                        <a:t>Kennzahlen</a:t>
                      </a:r>
                      <a:endParaRPr lang="de-DE" sz="1000" dirty="0">
                        <a:solidFill>
                          <a:schemeClr val="tx1"/>
                        </a:solidFill>
                        <a:effectLst/>
                        <a:latin typeface="Arial"/>
                        <a:ea typeface="Times New Roman"/>
                        <a:cs typeface="Times New Roman"/>
                      </a:endParaRPr>
                    </a:p>
                  </a:txBody>
                  <a:tcPr marL="63530" marR="63530" marT="0" marB="0" anchor="ctr">
                    <a:lnL>
                      <a:noFill/>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8C57F"/>
                    </a:solidFill>
                  </a:tcPr>
                </a:tc>
                <a:tc hMerge="1">
                  <a:txBody>
                    <a:bodyPr/>
                    <a:lstStyle/>
                    <a:p>
                      <a:endParaRPr lang="de-DE"/>
                    </a:p>
                  </a:txBody>
                  <a:tcPr/>
                </a:tc>
                <a:tc gridSpan="4">
                  <a:txBody>
                    <a:bodyPr/>
                    <a:lstStyle/>
                    <a:p>
                      <a:pPr algn="ctr">
                        <a:spcAft>
                          <a:spcPts val="0"/>
                        </a:spcAft>
                      </a:pPr>
                      <a:r>
                        <a:rPr lang="de-DE" sz="1000" b="1" dirty="0">
                          <a:solidFill>
                            <a:schemeClr val="tx1"/>
                          </a:solidFill>
                          <a:effectLst/>
                          <a:latin typeface="Arial"/>
                          <a:ea typeface="Times New Roman"/>
                          <a:cs typeface="Arial"/>
                        </a:rPr>
                        <a:t>Kategorien</a:t>
                      </a:r>
                      <a:endParaRPr lang="de-DE" sz="1000" dirty="0">
                        <a:solidFill>
                          <a:schemeClr val="tx1"/>
                        </a:solidFill>
                        <a:effectLst/>
                        <a:latin typeface="Arial"/>
                        <a:ea typeface="Times New Roman"/>
                        <a:cs typeface="Times New Roman"/>
                      </a:endParaRPr>
                    </a:p>
                  </a:txBody>
                  <a:tcPr marL="63530" marR="63530" marT="0" marB="0" anchor="ctr">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8C57F"/>
                    </a:solidFill>
                  </a:tcPr>
                </a:tc>
                <a:tc hMerge="1">
                  <a:txBody>
                    <a:bodyPr/>
                    <a:lstStyle/>
                    <a:p>
                      <a:endParaRPr lang="de-DE"/>
                    </a:p>
                  </a:txBody>
                  <a:tcPr/>
                </a:tc>
                <a:tc hMerge="1">
                  <a:txBody>
                    <a:bodyPr/>
                    <a:lstStyle/>
                    <a:p>
                      <a:endParaRPr lang="de-DE"/>
                    </a:p>
                  </a:txBody>
                  <a:tcPr/>
                </a:tc>
                <a:tc hMerge="1">
                  <a:txBody>
                    <a:bodyPr/>
                    <a:lstStyle/>
                    <a:p>
                      <a:endParaRPr lang="de-DE"/>
                    </a:p>
                  </a:txBody>
                  <a:tcPr/>
                </a:tc>
                <a:tc>
                  <a:txBody>
                    <a:bodyPr/>
                    <a:lstStyle/>
                    <a:p>
                      <a:pPr algn="l">
                        <a:spcAft>
                          <a:spcPts val="0"/>
                        </a:spcAft>
                      </a:pPr>
                      <a:r>
                        <a:rPr lang="de-DE" sz="1000" b="1" dirty="0">
                          <a:solidFill>
                            <a:schemeClr val="tx1"/>
                          </a:solidFill>
                          <a:effectLst/>
                          <a:latin typeface="Arial"/>
                          <a:ea typeface="Times New Roman"/>
                          <a:cs typeface="Arial"/>
                        </a:rPr>
                        <a:t> </a:t>
                      </a:r>
                      <a:endParaRPr lang="de-DE" sz="1000" dirty="0">
                        <a:solidFill>
                          <a:schemeClr val="tx1"/>
                        </a:solidFill>
                        <a:effectLst/>
                        <a:latin typeface="Arial"/>
                        <a:ea typeface="Times New Roman"/>
                        <a:cs typeface="Times New Roman"/>
                      </a:endParaRPr>
                    </a:p>
                  </a:txBody>
                  <a:tcPr marL="63530" marR="63530" marT="0" marB="0">
                    <a:lnL w="28575" cap="flat" cmpd="sng" algn="ctr">
                      <a:solidFill>
                        <a:srgbClr val="FFFFFF"/>
                      </a:solidFill>
                      <a:prstDash val="solid"/>
                      <a:round/>
                      <a:headEnd type="none" w="med" len="med"/>
                      <a:tailEnd type="none" w="med" len="med"/>
                    </a:lnL>
                    <a:lnR>
                      <a:noFill/>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8C57F"/>
                    </a:solidFill>
                  </a:tcPr>
                </a:tc>
                <a:extLst>
                  <a:ext uri="{0D108BD9-81ED-4DB2-BD59-A6C34878D82A}">
                    <a16:rowId xmlns:a16="http://schemas.microsoft.com/office/drawing/2014/main" val="10000"/>
                  </a:ext>
                </a:extLst>
              </a:tr>
              <a:tr h="275186">
                <a:tc gridSpan="2">
                  <a:txBody>
                    <a:bodyPr/>
                    <a:lstStyle/>
                    <a:p>
                      <a:pPr algn="l">
                        <a:spcBef>
                          <a:spcPts val="100"/>
                        </a:spcBef>
                        <a:spcAft>
                          <a:spcPts val="0"/>
                        </a:spcAft>
                      </a:pPr>
                      <a:r>
                        <a:rPr lang="de-DE" sz="1000" b="1" dirty="0">
                          <a:solidFill>
                            <a:schemeClr val="tx1"/>
                          </a:solidFill>
                          <a:effectLst/>
                          <a:latin typeface="Arial"/>
                          <a:ea typeface="Times New Roman"/>
                          <a:cs typeface="Arial"/>
                        </a:rPr>
                        <a:t>Prozessqualität</a:t>
                      </a:r>
                      <a:endParaRPr lang="de-DE" sz="1000" dirty="0">
                        <a:solidFill>
                          <a:schemeClr val="tx1"/>
                        </a:solidFill>
                        <a:effectLst/>
                        <a:latin typeface="Arial"/>
                        <a:ea typeface="Times New Roman"/>
                        <a:cs typeface="Times New Roman"/>
                      </a:endParaRPr>
                    </a:p>
                  </a:txBody>
                  <a:tcPr marL="63530" marR="63530" marT="0" marB="0" anchor="ctr">
                    <a:lnL>
                      <a:noFill/>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8C57F"/>
                    </a:solidFill>
                  </a:tcPr>
                </a:tc>
                <a:tc hMerge="1">
                  <a:txBody>
                    <a:bodyPr/>
                    <a:lstStyle/>
                    <a:p>
                      <a:endParaRPr lang="de-DE"/>
                    </a:p>
                  </a:txBody>
                  <a:tcPr/>
                </a:tc>
                <a:tc>
                  <a:txBody>
                    <a:bodyPr/>
                    <a:lstStyle/>
                    <a:p>
                      <a:pPr algn="ctr">
                        <a:spcBef>
                          <a:spcPts val="100"/>
                        </a:spcBef>
                        <a:spcAft>
                          <a:spcPts val="0"/>
                        </a:spcAft>
                      </a:pPr>
                      <a:r>
                        <a:rPr lang="de-DE" sz="1000" b="1" dirty="0">
                          <a:solidFill>
                            <a:schemeClr val="tx1"/>
                          </a:solidFill>
                          <a:effectLst/>
                          <a:latin typeface="Arial"/>
                          <a:ea typeface="Times New Roman"/>
                          <a:cs typeface="Arial"/>
                        </a:rPr>
                        <a:t>0 Punkte</a:t>
                      </a:r>
                      <a:endParaRPr lang="de-DE" sz="1000" dirty="0">
                        <a:solidFill>
                          <a:schemeClr val="tx1"/>
                        </a:solidFill>
                        <a:effectLst/>
                        <a:latin typeface="Arial"/>
                        <a:ea typeface="Times New Roman"/>
                        <a:cs typeface="Times New Roman"/>
                      </a:endParaRPr>
                    </a:p>
                  </a:txBody>
                  <a:tcPr marL="63530" marR="63530" marT="0" marB="0" anchor="ctr">
                    <a:lnL w="28575" cap="flat" cmpd="sng" algn="ctr">
                      <a:solidFill>
                        <a:srgbClr val="FFFFFF"/>
                      </a:solidFill>
                      <a:prstDash val="solid"/>
                      <a:round/>
                      <a:headEnd type="none" w="med" len="med"/>
                      <a:tailEnd type="none" w="med" len="med"/>
                    </a:lnL>
                    <a:lnR>
                      <a:noFill/>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8C57F"/>
                    </a:solidFill>
                  </a:tcPr>
                </a:tc>
                <a:tc>
                  <a:txBody>
                    <a:bodyPr/>
                    <a:lstStyle/>
                    <a:p>
                      <a:pPr algn="ctr">
                        <a:spcBef>
                          <a:spcPts val="100"/>
                        </a:spcBef>
                        <a:spcAft>
                          <a:spcPts val="0"/>
                        </a:spcAft>
                      </a:pPr>
                      <a:r>
                        <a:rPr lang="de-DE" sz="1000" b="1" dirty="0">
                          <a:solidFill>
                            <a:schemeClr val="tx1"/>
                          </a:solidFill>
                          <a:effectLst/>
                          <a:latin typeface="Arial"/>
                          <a:ea typeface="Times New Roman"/>
                          <a:cs typeface="Arial"/>
                        </a:rPr>
                        <a:t>1 Punkt</a:t>
                      </a:r>
                      <a:endParaRPr lang="de-DE" sz="1000" dirty="0">
                        <a:solidFill>
                          <a:schemeClr val="tx1"/>
                        </a:solidFill>
                        <a:effectLst/>
                        <a:latin typeface="Arial"/>
                        <a:ea typeface="Times New Roman"/>
                        <a:cs typeface="Times New Roman"/>
                      </a:endParaRPr>
                    </a:p>
                  </a:txBody>
                  <a:tcPr marL="63530" marR="63530" marT="0" marB="0" anchor="ctr">
                    <a:lnL>
                      <a:noFill/>
                    </a:lnL>
                    <a:lnR>
                      <a:noFill/>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8C57F"/>
                    </a:solidFill>
                  </a:tcPr>
                </a:tc>
                <a:tc>
                  <a:txBody>
                    <a:bodyPr/>
                    <a:lstStyle/>
                    <a:p>
                      <a:pPr algn="ctr">
                        <a:spcBef>
                          <a:spcPts val="100"/>
                        </a:spcBef>
                        <a:spcAft>
                          <a:spcPts val="0"/>
                        </a:spcAft>
                      </a:pPr>
                      <a:r>
                        <a:rPr lang="de-DE" sz="1000" b="1" dirty="0">
                          <a:solidFill>
                            <a:schemeClr val="tx1"/>
                          </a:solidFill>
                          <a:effectLst/>
                          <a:latin typeface="Arial"/>
                          <a:ea typeface="Times New Roman"/>
                          <a:cs typeface="Arial"/>
                        </a:rPr>
                        <a:t>3 Punkte</a:t>
                      </a:r>
                      <a:endParaRPr lang="de-DE" sz="1000" dirty="0">
                        <a:solidFill>
                          <a:schemeClr val="tx1"/>
                        </a:solidFill>
                        <a:effectLst/>
                        <a:latin typeface="Arial"/>
                        <a:ea typeface="Times New Roman"/>
                        <a:cs typeface="Times New Roman"/>
                      </a:endParaRPr>
                    </a:p>
                  </a:txBody>
                  <a:tcPr marL="63530" marR="63530" marT="0" marB="0" anchor="ctr">
                    <a:lnL>
                      <a:noFill/>
                    </a:lnL>
                    <a:lnR>
                      <a:noFill/>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8C57F"/>
                    </a:solidFill>
                  </a:tcPr>
                </a:tc>
                <a:tc>
                  <a:txBody>
                    <a:bodyPr/>
                    <a:lstStyle/>
                    <a:p>
                      <a:pPr algn="ctr">
                        <a:spcBef>
                          <a:spcPts val="100"/>
                        </a:spcBef>
                        <a:spcAft>
                          <a:spcPts val="0"/>
                        </a:spcAft>
                      </a:pPr>
                      <a:r>
                        <a:rPr lang="de-DE" sz="1000" b="1" dirty="0">
                          <a:solidFill>
                            <a:schemeClr val="tx1"/>
                          </a:solidFill>
                          <a:effectLst/>
                          <a:latin typeface="Arial"/>
                          <a:ea typeface="Times New Roman"/>
                          <a:cs typeface="Arial"/>
                        </a:rPr>
                        <a:t>6 Punkte</a:t>
                      </a:r>
                      <a:endParaRPr lang="de-DE" sz="1000" dirty="0">
                        <a:solidFill>
                          <a:schemeClr val="tx1"/>
                        </a:solidFill>
                        <a:effectLst/>
                        <a:latin typeface="Arial"/>
                        <a:ea typeface="Times New Roman"/>
                        <a:cs typeface="Times New Roman"/>
                      </a:endParaRPr>
                    </a:p>
                  </a:txBody>
                  <a:tcPr marL="63530" marR="63530" marT="0" marB="0" anchor="ctr">
                    <a:lnL>
                      <a:noFill/>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8C57F"/>
                    </a:solidFill>
                  </a:tcPr>
                </a:tc>
                <a:tc>
                  <a:txBody>
                    <a:bodyPr/>
                    <a:lstStyle/>
                    <a:p>
                      <a:pPr algn="ctr">
                        <a:spcBef>
                          <a:spcPts val="100"/>
                        </a:spcBef>
                        <a:spcAft>
                          <a:spcPts val="0"/>
                        </a:spcAft>
                      </a:pPr>
                      <a:r>
                        <a:rPr lang="de-DE" sz="1000" b="1" dirty="0">
                          <a:solidFill>
                            <a:schemeClr val="tx1"/>
                          </a:solidFill>
                          <a:effectLst/>
                          <a:latin typeface="Arial"/>
                          <a:ea typeface="Times New Roman"/>
                          <a:cs typeface="Arial"/>
                        </a:rPr>
                        <a:t>Gewichtung</a:t>
                      </a:r>
                      <a:endParaRPr lang="de-DE" sz="1000" dirty="0">
                        <a:solidFill>
                          <a:schemeClr val="tx1"/>
                        </a:solidFill>
                        <a:effectLst/>
                        <a:latin typeface="Arial"/>
                        <a:ea typeface="Times New Roman"/>
                        <a:cs typeface="Times New Roman"/>
                      </a:endParaRPr>
                    </a:p>
                  </a:txBody>
                  <a:tcPr marL="63530" marR="63530" marT="0" marB="0" anchor="ctr">
                    <a:lnL w="28575" cap="flat" cmpd="sng" algn="ctr">
                      <a:solidFill>
                        <a:srgbClr val="FFFFFF"/>
                      </a:solidFill>
                      <a:prstDash val="solid"/>
                      <a:round/>
                      <a:headEnd type="none" w="med" len="med"/>
                      <a:tailEnd type="none" w="med" len="med"/>
                    </a:lnL>
                    <a:lnR>
                      <a:noFill/>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8C57F"/>
                    </a:solidFill>
                  </a:tcPr>
                </a:tc>
                <a:extLst>
                  <a:ext uri="{0D108BD9-81ED-4DB2-BD59-A6C34878D82A}">
                    <a16:rowId xmlns:a16="http://schemas.microsoft.com/office/drawing/2014/main" val="10001"/>
                  </a:ext>
                </a:extLst>
              </a:tr>
              <a:tr h="251502">
                <a:tc>
                  <a:txBody>
                    <a:bodyPr/>
                    <a:lstStyle/>
                    <a:p>
                      <a:pPr algn="l">
                        <a:spcBef>
                          <a:spcPts val="100"/>
                        </a:spcBef>
                        <a:spcAft>
                          <a:spcPts val="100"/>
                        </a:spcAft>
                      </a:pPr>
                      <a:r>
                        <a:rPr lang="de-DE" sz="900" dirty="0">
                          <a:effectLst/>
                          <a:latin typeface="Arial"/>
                          <a:ea typeface="Times New Roman"/>
                          <a:cs typeface="Arial"/>
                        </a:rPr>
                        <a:t>2a</a:t>
                      </a:r>
                      <a:endParaRPr lang="de-DE" sz="900" dirty="0">
                        <a:effectLst/>
                        <a:latin typeface="Arial"/>
                        <a:ea typeface="Times New Roman"/>
                        <a:cs typeface="Times New Roman"/>
                      </a:endParaRPr>
                    </a:p>
                  </a:txBody>
                  <a:tcPr marL="63530" marR="63530" marT="0" marB="0" anchor="ctr">
                    <a:lnL>
                      <a:noFill/>
                    </a:lnL>
                    <a:lnR>
                      <a:noFill/>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EF3E5"/>
                    </a:solidFill>
                  </a:tcPr>
                </a:tc>
                <a:tc>
                  <a:txBody>
                    <a:bodyPr/>
                    <a:lstStyle/>
                    <a:p>
                      <a:pPr algn="l">
                        <a:spcBef>
                          <a:spcPts val="100"/>
                        </a:spcBef>
                        <a:spcAft>
                          <a:spcPts val="100"/>
                        </a:spcAft>
                      </a:pPr>
                      <a:r>
                        <a:rPr lang="de-DE" sz="900" dirty="0">
                          <a:effectLst/>
                          <a:latin typeface="Arial"/>
                          <a:ea typeface="Times New Roman"/>
                          <a:cs typeface="Arial"/>
                        </a:rPr>
                        <a:t>Prätherapeutische Fallvorstellung</a:t>
                      </a:r>
                      <a:endParaRPr lang="de-DE" sz="900" dirty="0">
                        <a:effectLst/>
                        <a:latin typeface="Arial"/>
                        <a:ea typeface="Times New Roman"/>
                        <a:cs typeface="Times New Roman"/>
                      </a:endParaRPr>
                    </a:p>
                  </a:txBody>
                  <a:tcPr marL="63530" marR="63530" marT="0" marB="0" anchor="ctr">
                    <a:lnL>
                      <a:noFill/>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EF3E5"/>
                    </a:solidFill>
                  </a:tcPr>
                </a:tc>
                <a:tc>
                  <a:txBody>
                    <a:bodyPr/>
                    <a:lstStyle/>
                    <a:p>
                      <a:pPr algn="ctr">
                        <a:spcBef>
                          <a:spcPts val="100"/>
                        </a:spcBef>
                        <a:spcAft>
                          <a:spcPts val="100"/>
                        </a:spcAft>
                      </a:pPr>
                      <a:r>
                        <a:rPr lang="de-DE" sz="900">
                          <a:effectLst/>
                          <a:latin typeface="Arial"/>
                          <a:ea typeface="Times New Roman"/>
                          <a:cs typeface="Arial"/>
                        </a:rPr>
                        <a:t>k.A.</a:t>
                      </a:r>
                      <a:endParaRPr lang="de-DE" sz="900">
                        <a:effectLst/>
                        <a:latin typeface="Arial"/>
                        <a:ea typeface="Times New Roman"/>
                        <a:cs typeface="Times New Roman"/>
                      </a:endParaRPr>
                    </a:p>
                  </a:txBody>
                  <a:tcPr marL="63530" marR="63530" marT="0" marB="0" anchor="ctr">
                    <a:lnL w="28575" cap="flat" cmpd="sng" algn="ctr">
                      <a:solidFill>
                        <a:srgbClr val="FFFFFF"/>
                      </a:solidFill>
                      <a:prstDash val="solid"/>
                      <a:round/>
                      <a:headEnd type="none" w="med" len="med"/>
                      <a:tailEnd type="none" w="med" len="med"/>
                    </a:lnL>
                    <a:lnR>
                      <a:noFill/>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EF3E5"/>
                    </a:solidFill>
                  </a:tcPr>
                </a:tc>
                <a:tc>
                  <a:txBody>
                    <a:bodyPr/>
                    <a:lstStyle/>
                    <a:p>
                      <a:pPr algn="ctr">
                        <a:spcBef>
                          <a:spcPts val="100"/>
                        </a:spcBef>
                        <a:spcAft>
                          <a:spcPts val="100"/>
                        </a:spcAft>
                      </a:pPr>
                      <a:r>
                        <a:rPr lang="de-DE" sz="900">
                          <a:effectLst/>
                          <a:latin typeface="Arial"/>
                          <a:ea typeface="Times New Roman"/>
                          <a:cs typeface="Arial"/>
                        </a:rPr>
                        <a:t>≤ 71,3%</a:t>
                      </a:r>
                      <a:endParaRPr lang="de-DE" sz="900">
                        <a:effectLst/>
                        <a:latin typeface="Arial"/>
                        <a:ea typeface="Times New Roman"/>
                        <a:cs typeface="Times New Roman"/>
                      </a:endParaRPr>
                    </a:p>
                  </a:txBody>
                  <a:tcPr marL="63530" marR="63530" marT="0" marB="0" anchor="ctr">
                    <a:lnL>
                      <a:noFill/>
                    </a:lnL>
                    <a:lnR>
                      <a:noFill/>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EF3E5"/>
                    </a:solidFill>
                  </a:tcPr>
                </a:tc>
                <a:tc>
                  <a:txBody>
                    <a:bodyPr/>
                    <a:lstStyle/>
                    <a:p>
                      <a:pPr algn="ctr">
                        <a:spcBef>
                          <a:spcPts val="100"/>
                        </a:spcBef>
                        <a:spcAft>
                          <a:spcPts val="100"/>
                        </a:spcAft>
                      </a:pPr>
                      <a:r>
                        <a:rPr lang="de-DE" sz="900" dirty="0">
                          <a:effectLst/>
                          <a:latin typeface="Arial"/>
                          <a:ea typeface="Times New Roman"/>
                          <a:cs typeface="Arial"/>
                        </a:rPr>
                        <a:t>71,3% &lt; x &lt; 95%</a:t>
                      </a:r>
                      <a:endParaRPr lang="de-DE" sz="900" dirty="0">
                        <a:effectLst/>
                        <a:latin typeface="Arial"/>
                        <a:ea typeface="Times New Roman"/>
                        <a:cs typeface="Times New Roman"/>
                      </a:endParaRPr>
                    </a:p>
                  </a:txBody>
                  <a:tcPr marL="63530" marR="63530" marT="0" marB="0" anchor="ctr">
                    <a:lnL>
                      <a:noFill/>
                    </a:lnL>
                    <a:lnR>
                      <a:noFill/>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EF3E5"/>
                    </a:solidFill>
                  </a:tcPr>
                </a:tc>
                <a:tc>
                  <a:txBody>
                    <a:bodyPr/>
                    <a:lstStyle/>
                    <a:p>
                      <a:pPr algn="ctr">
                        <a:spcBef>
                          <a:spcPts val="100"/>
                        </a:spcBef>
                        <a:spcAft>
                          <a:spcPts val="100"/>
                        </a:spcAft>
                      </a:pPr>
                      <a:r>
                        <a:rPr lang="de-DE" sz="900" dirty="0">
                          <a:effectLst/>
                          <a:latin typeface="Arial"/>
                          <a:ea typeface="Times New Roman"/>
                          <a:cs typeface="Arial"/>
                        </a:rPr>
                        <a:t>≥ 95%</a:t>
                      </a:r>
                      <a:endParaRPr lang="de-DE" sz="900" dirty="0">
                        <a:effectLst/>
                        <a:latin typeface="Arial"/>
                        <a:ea typeface="Times New Roman"/>
                        <a:cs typeface="Times New Roman"/>
                      </a:endParaRPr>
                    </a:p>
                  </a:txBody>
                  <a:tcPr marL="63530" marR="63530" marT="0" marB="0" anchor="ctr">
                    <a:lnL>
                      <a:noFill/>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EF3E5"/>
                    </a:solidFill>
                  </a:tcPr>
                </a:tc>
                <a:tc>
                  <a:txBody>
                    <a:bodyPr/>
                    <a:lstStyle/>
                    <a:p>
                      <a:pPr algn="ctr">
                        <a:spcBef>
                          <a:spcPts val="100"/>
                        </a:spcBef>
                        <a:spcAft>
                          <a:spcPts val="100"/>
                        </a:spcAft>
                      </a:pPr>
                      <a:r>
                        <a:rPr lang="de-DE" sz="900" dirty="0">
                          <a:effectLst/>
                          <a:latin typeface="Arial"/>
                          <a:ea typeface="Times New Roman"/>
                          <a:cs typeface="Arial"/>
                        </a:rPr>
                        <a:t>2</a:t>
                      </a:r>
                      <a:endParaRPr lang="de-DE" sz="900" dirty="0">
                        <a:effectLst/>
                        <a:latin typeface="Arial"/>
                        <a:ea typeface="Times New Roman"/>
                        <a:cs typeface="Times New Roman"/>
                      </a:endParaRPr>
                    </a:p>
                  </a:txBody>
                  <a:tcPr marL="63530" marR="63530" marT="0" marB="0" anchor="ctr">
                    <a:lnL w="28575" cap="flat" cmpd="sng" algn="ctr">
                      <a:solidFill>
                        <a:srgbClr val="FFFFFF"/>
                      </a:solidFill>
                      <a:prstDash val="solid"/>
                      <a:round/>
                      <a:headEnd type="none" w="med" len="med"/>
                      <a:tailEnd type="none" w="med" len="med"/>
                    </a:lnL>
                    <a:lnR>
                      <a:noFill/>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EF3E5"/>
                    </a:solidFill>
                  </a:tcPr>
                </a:tc>
                <a:extLst>
                  <a:ext uri="{0D108BD9-81ED-4DB2-BD59-A6C34878D82A}">
                    <a16:rowId xmlns:a16="http://schemas.microsoft.com/office/drawing/2014/main" val="10002"/>
                  </a:ext>
                </a:extLst>
              </a:tr>
              <a:tr h="295411">
                <a:tc>
                  <a:txBody>
                    <a:bodyPr/>
                    <a:lstStyle/>
                    <a:p>
                      <a:pPr algn="l">
                        <a:spcBef>
                          <a:spcPts val="100"/>
                        </a:spcBef>
                        <a:spcAft>
                          <a:spcPts val="100"/>
                        </a:spcAft>
                      </a:pPr>
                      <a:r>
                        <a:rPr lang="de-DE" sz="900" dirty="0">
                          <a:effectLst/>
                          <a:latin typeface="Arial"/>
                          <a:ea typeface="Times New Roman"/>
                          <a:cs typeface="Arial"/>
                        </a:rPr>
                        <a:t>2b</a:t>
                      </a:r>
                      <a:endParaRPr lang="de-DE" sz="900" dirty="0">
                        <a:effectLst/>
                        <a:latin typeface="Arial"/>
                        <a:ea typeface="Times New Roman"/>
                        <a:cs typeface="Times New Roman"/>
                      </a:endParaRPr>
                    </a:p>
                  </a:txBody>
                  <a:tcPr marL="63530" marR="63530" marT="0" marB="0" anchor="ctr">
                    <a:lnL>
                      <a:noFill/>
                    </a:lnL>
                    <a:lnR>
                      <a:noFill/>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EF3E5"/>
                    </a:solidFill>
                  </a:tcPr>
                </a:tc>
                <a:tc>
                  <a:txBody>
                    <a:bodyPr/>
                    <a:lstStyle/>
                    <a:p>
                      <a:pPr algn="l">
                        <a:spcBef>
                          <a:spcPts val="100"/>
                        </a:spcBef>
                        <a:spcAft>
                          <a:spcPts val="100"/>
                        </a:spcAft>
                      </a:pPr>
                      <a:r>
                        <a:rPr lang="de-DE" sz="900" dirty="0">
                          <a:effectLst/>
                          <a:latin typeface="Arial"/>
                          <a:ea typeface="Times New Roman"/>
                          <a:cs typeface="Arial"/>
                        </a:rPr>
                        <a:t>Prätherapeutische Fallvorstellung Rezidiv/ metachrone Metastasen</a:t>
                      </a:r>
                      <a:endParaRPr lang="de-DE" sz="900" dirty="0">
                        <a:effectLst/>
                        <a:latin typeface="Arial"/>
                        <a:ea typeface="Times New Roman"/>
                        <a:cs typeface="Times New Roman"/>
                      </a:endParaRPr>
                    </a:p>
                  </a:txBody>
                  <a:tcPr marL="63530" marR="63530" marT="0" marB="0" anchor="ctr">
                    <a:lnL>
                      <a:noFill/>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EF3E5"/>
                    </a:solidFill>
                  </a:tcPr>
                </a:tc>
                <a:tc>
                  <a:txBody>
                    <a:bodyPr/>
                    <a:lstStyle/>
                    <a:p>
                      <a:pPr algn="ctr">
                        <a:spcBef>
                          <a:spcPts val="100"/>
                        </a:spcBef>
                        <a:spcAft>
                          <a:spcPts val="100"/>
                        </a:spcAft>
                      </a:pPr>
                      <a:r>
                        <a:rPr lang="de-DE" sz="900">
                          <a:effectLst/>
                          <a:latin typeface="Arial"/>
                          <a:ea typeface="Times New Roman"/>
                          <a:cs typeface="Arial"/>
                        </a:rPr>
                        <a:t>k.A.</a:t>
                      </a:r>
                      <a:endParaRPr lang="de-DE" sz="900">
                        <a:effectLst/>
                        <a:latin typeface="Arial"/>
                        <a:ea typeface="Times New Roman"/>
                        <a:cs typeface="Times New Roman"/>
                      </a:endParaRPr>
                    </a:p>
                  </a:txBody>
                  <a:tcPr marL="63530" marR="63530" marT="0" marB="0" anchor="ctr">
                    <a:lnL w="28575" cap="flat" cmpd="sng" algn="ctr">
                      <a:solidFill>
                        <a:srgbClr val="FFFFFF"/>
                      </a:solidFill>
                      <a:prstDash val="solid"/>
                      <a:round/>
                      <a:headEnd type="none" w="med" len="med"/>
                      <a:tailEnd type="none" w="med" len="med"/>
                    </a:lnL>
                    <a:lnR>
                      <a:noFill/>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EF3E5"/>
                    </a:solidFill>
                  </a:tcPr>
                </a:tc>
                <a:tc>
                  <a:txBody>
                    <a:bodyPr/>
                    <a:lstStyle/>
                    <a:p>
                      <a:pPr algn="ctr">
                        <a:spcBef>
                          <a:spcPts val="100"/>
                        </a:spcBef>
                        <a:spcAft>
                          <a:spcPts val="100"/>
                        </a:spcAft>
                      </a:pPr>
                      <a:r>
                        <a:rPr lang="de-DE" sz="900">
                          <a:effectLst/>
                          <a:latin typeface="Arial"/>
                          <a:ea typeface="Times New Roman"/>
                          <a:cs typeface="Arial"/>
                        </a:rPr>
                        <a:t>≤ 71,3%</a:t>
                      </a:r>
                      <a:endParaRPr lang="de-DE" sz="900">
                        <a:effectLst/>
                        <a:latin typeface="Arial"/>
                        <a:ea typeface="Times New Roman"/>
                        <a:cs typeface="Times New Roman"/>
                      </a:endParaRPr>
                    </a:p>
                  </a:txBody>
                  <a:tcPr marL="63530" marR="63530" marT="0" marB="0" anchor="ctr">
                    <a:lnL>
                      <a:noFill/>
                    </a:lnL>
                    <a:lnR>
                      <a:noFill/>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EF3E5"/>
                    </a:solidFill>
                  </a:tcPr>
                </a:tc>
                <a:tc>
                  <a:txBody>
                    <a:bodyPr/>
                    <a:lstStyle/>
                    <a:p>
                      <a:pPr algn="ctr">
                        <a:spcBef>
                          <a:spcPts val="100"/>
                        </a:spcBef>
                        <a:spcAft>
                          <a:spcPts val="100"/>
                        </a:spcAft>
                      </a:pPr>
                      <a:r>
                        <a:rPr lang="de-DE" sz="900">
                          <a:effectLst/>
                          <a:latin typeface="Arial"/>
                          <a:ea typeface="Times New Roman"/>
                          <a:cs typeface="Arial"/>
                        </a:rPr>
                        <a:t>71,3% &lt; x &lt; 95%</a:t>
                      </a:r>
                      <a:endParaRPr lang="de-DE" sz="900">
                        <a:effectLst/>
                        <a:latin typeface="Arial"/>
                        <a:ea typeface="Times New Roman"/>
                        <a:cs typeface="Times New Roman"/>
                      </a:endParaRPr>
                    </a:p>
                  </a:txBody>
                  <a:tcPr marL="63530" marR="63530" marT="0" marB="0" anchor="ctr">
                    <a:lnL>
                      <a:noFill/>
                    </a:lnL>
                    <a:lnR>
                      <a:noFill/>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EF3E5"/>
                    </a:solidFill>
                  </a:tcPr>
                </a:tc>
                <a:tc>
                  <a:txBody>
                    <a:bodyPr/>
                    <a:lstStyle/>
                    <a:p>
                      <a:pPr algn="ctr">
                        <a:spcBef>
                          <a:spcPts val="100"/>
                        </a:spcBef>
                        <a:spcAft>
                          <a:spcPts val="100"/>
                        </a:spcAft>
                      </a:pPr>
                      <a:r>
                        <a:rPr lang="de-DE" sz="900" dirty="0">
                          <a:effectLst/>
                          <a:latin typeface="Arial"/>
                          <a:ea typeface="Times New Roman"/>
                          <a:cs typeface="Arial"/>
                        </a:rPr>
                        <a:t>≥ 95%</a:t>
                      </a:r>
                      <a:endParaRPr lang="de-DE" sz="900" dirty="0">
                        <a:effectLst/>
                        <a:latin typeface="Arial"/>
                        <a:ea typeface="Times New Roman"/>
                        <a:cs typeface="Times New Roman"/>
                      </a:endParaRPr>
                    </a:p>
                  </a:txBody>
                  <a:tcPr marL="63530" marR="63530" marT="0" marB="0" anchor="ctr">
                    <a:lnL>
                      <a:noFill/>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EF3E5"/>
                    </a:solidFill>
                  </a:tcPr>
                </a:tc>
                <a:tc>
                  <a:txBody>
                    <a:bodyPr/>
                    <a:lstStyle/>
                    <a:p>
                      <a:pPr algn="ctr">
                        <a:spcBef>
                          <a:spcPts val="100"/>
                        </a:spcBef>
                        <a:spcAft>
                          <a:spcPts val="100"/>
                        </a:spcAft>
                      </a:pPr>
                      <a:r>
                        <a:rPr lang="de-DE" sz="900">
                          <a:effectLst/>
                          <a:latin typeface="Arial"/>
                          <a:ea typeface="Times New Roman"/>
                          <a:cs typeface="Arial"/>
                        </a:rPr>
                        <a:t>2</a:t>
                      </a:r>
                      <a:endParaRPr lang="de-DE" sz="900">
                        <a:effectLst/>
                        <a:latin typeface="Arial"/>
                        <a:ea typeface="Times New Roman"/>
                        <a:cs typeface="Times New Roman"/>
                      </a:endParaRPr>
                    </a:p>
                  </a:txBody>
                  <a:tcPr marL="63530" marR="63530" marT="0" marB="0" anchor="ctr">
                    <a:lnL w="28575" cap="flat" cmpd="sng" algn="ctr">
                      <a:solidFill>
                        <a:srgbClr val="FFFFFF"/>
                      </a:solidFill>
                      <a:prstDash val="solid"/>
                      <a:round/>
                      <a:headEnd type="none" w="med" len="med"/>
                      <a:tailEnd type="none" w="med" len="med"/>
                    </a:lnL>
                    <a:lnR>
                      <a:noFill/>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EF3E5"/>
                    </a:solidFill>
                  </a:tcPr>
                </a:tc>
                <a:extLst>
                  <a:ext uri="{0D108BD9-81ED-4DB2-BD59-A6C34878D82A}">
                    <a16:rowId xmlns:a16="http://schemas.microsoft.com/office/drawing/2014/main" val="10003"/>
                  </a:ext>
                </a:extLst>
              </a:tr>
              <a:tr h="251502">
                <a:tc>
                  <a:txBody>
                    <a:bodyPr/>
                    <a:lstStyle/>
                    <a:p>
                      <a:pPr algn="l">
                        <a:spcBef>
                          <a:spcPts val="100"/>
                        </a:spcBef>
                        <a:spcAft>
                          <a:spcPts val="100"/>
                        </a:spcAft>
                      </a:pPr>
                      <a:r>
                        <a:rPr lang="de-DE" sz="900">
                          <a:effectLst/>
                          <a:latin typeface="Arial"/>
                          <a:ea typeface="Times New Roman"/>
                          <a:cs typeface="Arial"/>
                        </a:rPr>
                        <a:t>3</a:t>
                      </a:r>
                      <a:endParaRPr lang="de-DE" sz="900">
                        <a:effectLst/>
                        <a:latin typeface="Arial"/>
                        <a:ea typeface="Times New Roman"/>
                        <a:cs typeface="Times New Roman"/>
                      </a:endParaRPr>
                    </a:p>
                  </a:txBody>
                  <a:tcPr marL="63530" marR="63530" marT="0" marB="0" anchor="ctr">
                    <a:lnL>
                      <a:noFill/>
                    </a:lnL>
                    <a:lnR>
                      <a:noFill/>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EF3E5"/>
                    </a:solidFill>
                  </a:tcPr>
                </a:tc>
                <a:tc>
                  <a:txBody>
                    <a:bodyPr/>
                    <a:lstStyle/>
                    <a:p>
                      <a:pPr algn="l">
                        <a:spcBef>
                          <a:spcPts val="100"/>
                        </a:spcBef>
                        <a:spcAft>
                          <a:spcPts val="100"/>
                        </a:spcAft>
                      </a:pPr>
                      <a:r>
                        <a:rPr lang="de-DE" sz="900" dirty="0">
                          <a:effectLst/>
                          <a:latin typeface="Arial"/>
                          <a:ea typeface="Times New Roman"/>
                          <a:cs typeface="Arial"/>
                        </a:rPr>
                        <a:t>Postoperative Fallvorstellung</a:t>
                      </a:r>
                      <a:endParaRPr lang="de-DE" sz="900" dirty="0">
                        <a:effectLst/>
                        <a:latin typeface="Arial"/>
                        <a:ea typeface="Times New Roman"/>
                        <a:cs typeface="Times New Roman"/>
                      </a:endParaRPr>
                    </a:p>
                  </a:txBody>
                  <a:tcPr marL="63530" marR="63530" marT="0" marB="0" anchor="ctr">
                    <a:lnL>
                      <a:noFill/>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EF3E5"/>
                    </a:solidFill>
                  </a:tcPr>
                </a:tc>
                <a:tc>
                  <a:txBody>
                    <a:bodyPr/>
                    <a:lstStyle/>
                    <a:p>
                      <a:pPr algn="ctr">
                        <a:spcBef>
                          <a:spcPts val="100"/>
                        </a:spcBef>
                        <a:spcAft>
                          <a:spcPts val="100"/>
                        </a:spcAft>
                      </a:pPr>
                      <a:r>
                        <a:rPr lang="de-DE" sz="900" dirty="0" err="1">
                          <a:effectLst/>
                          <a:latin typeface="Arial"/>
                          <a:ea typeface="Times New Roman"/>
                          <a:cs typeface="Arial"/>
                        </a:rPr>
                        <a:t>k.A</a:t>
                      </a:r>
                      <a:r>
                        <a:rPr lang="de-DE" sz="900" dirty="0">
                          <a:effectLst/>
                          <a:latin typeface="Arial"/>
                          <a:ea typeface="Times New Roman"/>
                          <a:cs typeface="Arial"/>
                        </a:rPr>
                        <a:t>.</a:t>
                      </a:r>
                      <a:endParaRPr lang="de-DE" sz="900" dirty="0">
                        <a:effectLst/>
                        <a:latin typeface="Arial"/>
                        <a:ea typeface="Times New Roman"/>
                        <a:cs typeface="Times New Roman"/>
                      </a:endParaRPr>
                    </a:p>
                  </a:txBody>
                  <a:tcPr marL="63530" marR="63530" marT="0" marB="0" anchor="ctr">
                    <a:lnL w="28575" cap="flat" cmpd="sng" algn="ctr">
                      <a:solidFill>
                        <a:srgbClr val="FFFFFF"/>
                      </a:solidFill>
                      <a:prstDash val="solid"/>
                      <a:round/>
                      <a:headEnd type="none" w="med" len="med"/>
                      <a:tailEnd type="none" w="med" len="med"/>
                    </a:lnL>
                    <a:lnR>
                      <a:noFill/>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EF3E5"/>
                    </a:solidFill>
                  </a:tcPr>
                </a:tc>
                <a:tc>
                  <a:txBody>
                    <a:bodyPr/>
                    <a:lstStyle/>
                    <a:p>
                      <a:pPr algn="ctr">
                        <a:spcBef>
                          <a:spcPts val="100"/>
                        </a:spcBef>
                        <a:spcAft>
                          <a:spcPts val="100"/>
                        </a:spcAft>
                      </a:pPr>
                      <a:r>
                        <a:rPr lang="de-DE" sz="900" dirty="0">
                          <a:effectLst/>
                          <a:latin typeface="Arial"/>
                          <a:ea typeface="Times New Roman"/>
                          <a:cs typeface="Arial"/>
                        </a:rPr>
                        <a:t>≤ 71,3%</a:t>
                      </a:r>
                      <a:endParaRPr lang="de-DE" sz="900" dirty="0">
                        <a:effectLst/>
                        <a:latin typeface="Arial"/>
                        <a:ea typeface="Times New Roman"/>
                        <a:cs typeface="Times New Roman"/>
                      </a:endParaRPr>
                    </a:p>
                  </a:txBody>
                  <a:tcPr marL="63530" marR="63530" marT="0" marB="0" anchor="ctr">
                    <a:lnL>
                      <a:noFill/>
                    </a:lnL>
                    <a:lnR>
                      <a:noFill/>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EF3E5"/>
                    </a:solidFill>
                  </a:tcPr>
                </a:tc>
                <a:tc>
                  <a:txBody>
                    <a:bodyPr/>
                    <a:lstStyle/>
                    <a:p>
                      <a:pPr algn="ctr">
                        <a:spcBef>
                          <a:spcPts val="100"/>
                        </a:spcBef>
                        <a:spcAft>
                          <a:spcPts val="100"/>
                        </a:spcAft>
                      </a:pPr>
                      <a:r>
                        <a:rPr lang="de-DE" sz="900">
                          <a:effectLst/>
                          <a:latin typeface="Arial"/>
                          <a:ea typeface="Times New Roman"/>
                          <a:cs typeface="Arial"/>
                        </a:rPr>
                        <a:t>71,3% &lt; x &lt; 95%</a:t>
                      </a:r>
                      <a:endParaRPr lang="de-DE" sz="900">
                        <a:effectLst/>
                        <a:latin typeface="Arial"/>
                        <a:ea typeface="Times New Roman"/>
                        <a:cs typeface="Times New Roman"/>
                      </a:endParaRPr>
                    </a:p>
                  </a:txBody>
                  <a:tcPr marL="63530" marR="63530" marT="0" marB="0" anchor="ctr">
                    <a:lnL>
                      <a:noFill/>
                    </a:lnL>
                    <a:lnR>
                      <a:noFill/>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EF3E5"/>
                    </a:solidFill>
                  </a:tcPr>
                </a:tc>
                <a:tc>
                  <a:txBody>
                    <a:bodyPr/>
                    <a:lstStyle/>
                    <a:p>
                      <a:pPr algn="ctr">
                        <a:spcBef>
                          <a:spcPts val="100"/>
                        </a:spcBef>
                        <a:spcAft>
                          <a:spcPts val="100"/>
                        </a:spcAft>
                      </a:pPr>
                      <a:r>
                        <a:rPr lang="de-DE" sz="900">
                          <a:effectLst/>
                          <a:latin typeface="Arial"/>
                          <a:ea typeface="Times New Roman"/>
                          <a:cs typeface="Arial"/>
                        </a:rPr>
                        <a:t>≥ 95%</a:t>
                      </a:r>
                      <a:endParaRPr lang="de-DE" sz="900">
                        <a:effectLst/>
                        <a:latin typeface="Arial"/>
                        <a:ea typeface="Times New Roman"/>
                        <a:cs typeface="Times New Roman"/>
                      </a:endParaRPr>
                    </a:p>
                  </a:txBody>
                  <a:tcPr marL="63530" marR="63530" marT="0" marB="0" anchor="ctr">
                    <a:lnL>
                      <a:noFill/>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EF3E5"/>
                    </a:solidFill>
                  </a:tcPr>
                </a:tc>
                <a:tc>
                  <a:txBody>
                    <a:bodyPr/>
                    <a:lstStyle/>
                    <a:p>
                      <a:pPr algn="ctr">
                        <a:spcBef>
                          <a:spcPts val="100"/>
                        </a:spcBef>
                        <a:spcAft>
                          <a:spcPts val="100"/>
                        </a:spcAft>
                      </a:pPr>
                      <a:r>
                        <a:rPr lang="de-DE" sz="900" dirty="0">
                          <a:effectLst/>
                          <a:latin typeface="Arial"/>
                          <a:ea typeface="Times New Roman"/>
                          <a:cs typeface="Arial"/>
                        </a:rPr>
                        <a:t>2</a:t>
                      </a:r>
                      <a:endParaRPr lang="de-DE" sz="900" dirty="0">
                        <a:effectLst/>
                        <a:latin typeface="Arial"/>
                        <a:ea typeface="Times New Roman"/>
                        <a:cs typeface="Times New Roman"/>
                      </a:endParaRPr>
                    </a:p>
                  </a:txBody>
                  <a:tcPr marL="63530" marR="63530" marT="0" marB="0" anchor="ctr">
                    <a:lnL w="28575" cap="flat" cmpd="sng" algn="ctr">
                      <a:solidFill>
                        <a:srgbClr val="FFFFFF"/>
                      </a:solidFill>
                      <a:prstDash val="solid"/>
                      <a:round/>
                      <a:headEnd type="none" w="med" len="med"/>
                      <a:tailEnd type="none" w="med" len="med"/>
                    </a:lnL>
                    <a:lnR>
                      <a:noFill/>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EF3E5"/>
                    </a:solidFill>
                  </a:tcPr>
                </a:tc>
                <a:extLst>
                  <a:ext uri="{0D108BD9-81ED-4DB2-BD59-A6C34878D82A}">
                    <a16:rowId xmlns:a16="http://schemas.microsoft.com/office/drawing/2014/main" val="10004"/>
                  </a:ext>
                </a:extLst>
              </a:tr>
              <a:tr h="251502">
                <a:tc>
                  <a:txBody>
                    <a:bodyPr/>
                    <a:lstStyle/>
                    <a:p>
                      <a:pPr algn="l">
                        <a:spcBef>
                          <a:spcPts val="100"/>
                        </a:spcBef>
                        <a:spcAft>
                          <a:spcPts val="100"/>
                        </a:spcAft>
                      </a:pPr>
                      <a:r>
                        <a:rPr lang="de-DE" sz="900" dirty="0">
                          <a:effectLst/>
                          <a:latin typeface="Arial"/>
                          <a:ea typeface="Times New Roman"/>
                          <a:cs typeface="Times New Roman"/>
                        </a:rPr>
                        <a:t>6</a:t>
                      </a:r>
                    </a:p>
                  </a:txBody>
                  <a:tcPr marL="63530" marR="63530" marT="0" marB="0" anchor="ctr">
                    <a:lnL>
                      <a:noFill/>
                    </a:lnL>
                    <a:lnR>
                      <a:noFill/>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EF3E5"/>
                    </a:solidFill>
                  </a:tcPr>
                </a:tc>
                <a:tc>
                  <a:txBody>
                    <a:bodyPr/>
                    <a:lstStyle/>
                    <a:p>
                      <a:pPr algn="l">
                        <a:spcBef>
                          <a:spcPts val="100"/>
                        </a:spcBef>
                        <a:spcAft>
                          <a:spcPts val="100"/>
                        </a:spcAft>
                      </a:pPr>
                      <a:r>
                        <a:rPr lang="de-DE" sz="900" dirty="0">
                          <a:effectLst/>
                          <a:latin typeface="Arial"/>
                          <a:ea typeface="Times New Roman"/>
                          <a:cs typeface="Arial"/>
                        </a:rPr>
                        <a:t>Anteil </a:t>
                      </a:r>
                      <a:r>
                        <a:rPr lang="de-DE" sz="900" dirty="0" err="1">
                          <a:effectLst/>
                          <a:latin typeface="Arial"/>
                          <a:ea typeface="Times New Roman"/>
                          <a:cs typeface="Arial"/>
                        </a:rPr>
                        <a:t>Studienpat</a:t>
                      </a:r>
                      <a:r>
                        <a:rPr lang="de-DE" sz="900" dirty="0">
                          <a:effectLst/>
                          <a:latin typeface="Arial"/>
                          <a:ea typeface="Times New Roman"/>
                          <a:cs typeface="Arial"/>
                        </a:rPr>
                        <a:t>.</a:t>
                      </a:r>
                      <a:endParaRPr lang="de-DE" sz="900" dirty="0">
                        <a:effectLst/>
                        <a:latin typeface="Arial"/>
                        <a:ea typeface="Times New Roman"/>
                        <a:cs typeface="Times New Roman"/>
                      </a:endParaRPr>
                    </a:p>
                  </a:txBody>
                  <a:tcPr marL="63530" marR="63530" marT="0" marB="0" anchor="ctr">
                    <a:lnL>
                      <a:noFill/>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EF3E5"/>
                    </a:solidFill>
                  </a:tcPr>
                </a:tc>
                <a:tc>
                  <a:txBody>
                    <a:bodyPr/>
                    <a:lstStyle/>
                    <a:p>
                      <a:pPr algn="ctr">
                        <a:spcBef>
                          <a:spcPts val="100"/>
                        </a:spcBef>
                        <a:spcAft>
                          <a:spcPts val="100"/>
                        </a:spcAft>
                      </a:pPr>
                      <a:r>
                        <a:rPr lang="de-DE" sz="900">
                          <a:effectLst/>
                          <a:latin typeface="Arial"/>
                          <a:ea typeface="Times New Roman"/>
                          <a:cs typeface="Arial"/>
                        </a:rPr>
                        <a:t>k.A.</a:t>
                      </a:r>
                      <a:endParaRPr lang="de-DE" sz="900">
                        <a:effectLst/>
                        <a:latin typeface="Arial"/>
                        <a:ea typeface="Times New Roman"/>
                        <a:cs typeface="Times New Roman"/>
                      </a:endParaRPr>
                    </a:p>
                  </a:txBody>
                  <a:tcPr marL="63530" marR="63530" marT="0" marB="0" anchor="ctr">
                    <a:lnL w="28575" cap="flat" cmpd="sng" algn="ctr">
                      <a:solidFill>
                        <a:srgbClr val="FFFFFF"/>
                      </a:solidFill>
                      <a:prstDash val="solid"/>
                      <a:round/>
                      <a:headEnd type="none" w="med" len="med"/>
                      <a:tailEnd type="none" w="med" len="med"/>
                    </a:lnL>
                    <a:lnR>
                      <a:noFill/>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EF3E5"/>
                    </a:solidFill>
                  </a:tcPr>
                </a:tc>
                <a:tc>
                  <a:txBody>
                    <a:bodyPr/>
                    <a:lstStyle/>
                    <a:p>
                      <a:pPr algn="ctr">
                        <a:spcBef>
                          <a:spcPts val="100"/>
                        </a:spcBef>
                        <a:spcAft>
                          <a:spcPts val="100"/>
                        </a:spcAft>
                      </a:pPr>
                      <a:r>
                        <a:rPr lang="de-DE" sz="900" dirty="0">
                          <a:solidFill>
                            <a:schemeClr val="tx1"/>
                          </a:solidFill>
                          <a:effectLst/>
                          <a:latin typeface="Arial"/>
                          <a:ea typeface="Times New Roman"/>
                          <a:cs typeface="Arial"/>
                        </a:rPr>
                        <a:t>≤ 2,5%</a:t>
                      </a:r>
                      <a:endParaRPr lang="de-DE" sz="900" dirty="0">
                        <a:solidFill>
                          <a:schemeClr val="tx1"/>
                        </a:solidFill>
                        <a:effectLst/>
                        <a:latin typeface="Arial"/>
                        <a:ea typeface="Times New Roman"/>
                        <a:cs typeface="Times New Roman"/>
                      </a:endParaRPr>
                    </a:p>
                  </a:txBody>
                  <a:tcPr marL="63530" marR="63530" marT="0" marB="0" anchor="ctr">
                    <a:lnL>
                      <a:noFill/>
                    </a:lnL>
                    <a:lnR>
                      <a:noFill/>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EF3E5"/>
                    </a:solidFill>
                  </a:tcPr>
                </a:tc>
                <a:tc>
                  <a:txBody>
                    <a:bodyPr/>
                    <a:lstStyle/>
                    <a:p>
                      <a:pPr algn="ctr">
                        <a:spcBef>
                          <a:spcPts val="100"/>
                        </a:spcBef>
                        <a:spcAft>
                          <a:spcPts val="100"/>
                        </a:spcAft>
                      </a:pPr>
                      <a:r>
                        <a:rPr lang="de-DE" sz="900" dirty="0">
                          <a:solidFill>
                            <a:schemeClr val="tx1"/>
                          </a:solidFill>
                          <a:effectLst/>
                          <a:latin typeface="Arial"/>
                          <a:ea typeface="Times New Roman"/>
                          <a:cs typeface="Arial"/>
                        </a:rPr>
                        <a:t>2,5% &lt; x &lt; 5%</a:t>
                      </a:r>
                      <a:endParaRPr lang="de-DE" sz="900" dirty="0">
                        <a:solidFill>
                          <a:schemeClr val="tx1"/>
                        </a:solidFill>
                        <a:effectLst/>
                        <a:latin typeface="Arial"/>
                        <a:ea typeface="Times New Roman"/>
                        <a:cs typeface="Times New Roman"/>
                      </a:endParaRPr>
                    </a:p>
                  </a:txBody>
                  <a:tcPr marL="63530" marR="63530" marT="0" marB="0" anchor="ctr">
                    <a:lnL>
                      <a:noFill/>
                    </a:lnL>
                    <a:lnR>
                      <a:noFill/>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EF3E5"/>
                    </a:solidFill>
                  </a:tcPr>
                </a:tc>
                <a:tc>
                  <a:txBody>
                    <a:bodyPr/>
                    <a:lstStyle/>
                    <a:p>
                      <a:pPr algn="ctr">
                        <a:spcBef>
                          <a:spcPts val="100"/>
                        </a:spcBef>
                        <a:spcAft>
                          <a:spcPts val="100"/>
                        </a:spcAft>
                      </a:pPr>
                      <a:r>
                        <a:rPr lang="de-DE" sz="900">
                          <a:effectLst/>
                          <a:latin typeface="Arial"/>
                          <a:ea typeface="Times New Roman"/>
                          <a:cs typeface="Arial"/>
                        </a:rPr>
                        <a:t>≥ 5%</a:t>
                      </a:r>
                      <a:endParaRPr lang="de-DE" sz="900" dirty="0">
                        <a:effectLst/>
                        <a:latin typeface="Arial"/>
                        <a:ea typeface="Times New Roman"/>
                        <a:cs typeface="Times New Roman"/>
                      </a:endParaRPr>
                    </a:p>
                  </a:txBody>
                  <a:tcPr marL="63530" marR="63530" marT="0" marB="0" anchor="ctr">
                    <a:lnL>
                      <a:noFill/>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EF3E5"/>
                    </a:solidFill>
                  </a:tcPr>
                </a:tc>
                <a:tc>
                  <a:txBody>
                    <a:bodyPr/>
                    <a:lstStyle/>
                    <a:p>
                      <a:pPr algn="ctr">
                        <a:spcBef>
                          <a:spcPts val="100"/>
                        </a:spcBef>
                        <a:spcAft>
                          <a:spcPts val="100"/>
                        </a:spcAft>
                      </a:pPr>
                      <a:r>
                        <a:rPr lang="de-DE" sz="900" dirty="0">
                          <a:effectLst/>
                          <a:latin typeface="Arial"/>
                          <a:ea typeface="Times New Roman"/>
                          <a:cs typeface="Arial"/>
                        </a:rPr>
                        <a:t>2</a:t>
                      </a:r>
                      <a:endParaRPr lang="de-DE" sz="900" dirty="0">
                        <a:effectLst/>
                        <a:latin typeface="Arial"/>
                        <a:ea typeface="Times New Roman"/>
                        <a:cs typeface="Times New Roman"/>
                      </a:endParaRPr>
                    </a:p>
                  </a:txBody>
                  <a:tcPr marL="63530" marR="63530" marT="0" marB="0" anchor="ctr">
                    <a:lnL w="28575" cap="flat" cmpd="sng" algn="ctr">
                      <a:solidFill>
                        <a:srgbClr val="FFFFFF"/>
                      </a:solidFill>
                      <a:prstDash val="solid"/>
                      <a:round/>
                      <a:headEnd type="none" w="med" len="med"/>
                      <a:tailEnd type="none" w="med" len="med"/>
                    </a:lnL>
                    <a:lnR>
                      <a:noFill/>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EF3E5"/>
                    </a:solidFill>
                  </a:tcPr>
                </a:tc>
                <a:extLst>
                  <a:ext uri="{0D108BD9-81ED-4DB2-BD59-A6C34878D82A}">
                    <a16:rowId xmlns:a16="http://schemas.microsoft.com/office/drawing/2014/main" val="10005"/>
                  </a:ext>
                </a:extLst>
              </a:tr>
              <a:tr h="290370">
                <a:tc>
                  <a:txBody>
                    <a:bodyPr/>
                    <a:lstStyle/>
                    <a:p>
                      <a:pPr algn="l">
                        <a:spcBef>
                          <a:spcPts val="100"/>
                        </a:spcBef>
                        <a:spcAft>
                          <a:spcPts val="100"/>
                        </a:spcAft>
                      </a:pPr>
                      <a:r>
                        <a:rPr lang="de-DE" sz="900" dirty="0">
                          <a:effectLst/>
                          <a:latin typeface="Arial"/>
                          <a:ea typeface="Times New Roman"/>
                          <a:cs typeface="Times New Roman"/>
                        </a:rPr>
                        <a:t>9</a:t>
                      </a:r>
                    </a:p>
                  </a:txBody>
                  <a:tcPr marL="63530" marR="63530" marT="0" marB="0" anchor="ctr">
                    <a:lnL>
                      <a:noFill/>
                    </a:lnL>
                    <a:lnR>
                      <a:noFill/>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EF3E5"/>
                    </a:solidFill>
                  </a:tcPr>
                </a:tc>
                <a:tc>
                  <a:txBody>
                    <a:bodyPr/>
                    <a:lstStyle/>
                    <a:p>
                      <a:pPr algn="l">
                        <a:spcBef>
                          <a:spcPts val="100"/>
                        </a:spcBef>
                        <a:spcAft>
                          <a:spcPts val="100"/>
                        </a:spcAft>
                      </a:pPr>
                      <a:r>
                        <a:rPr lang="de-DE" sz="900" b="0">
                          <a:solidFill>
                            <a:schemeClr val="tx1"/>
                          </a:solidFill>
                          <a:latin typeface="Arial" pitchFamily="34" charset="0"/>
                          <a:cs typeface="Arial" pitchFamily="34" charset="0"/>
                        </a:rPr>
                        <a:t>Immunhistochemische Bestimmung der MMR-Proteine</a:t>
                      </a:r>
                      <a:endParaRPr lang="de-DE" sz="900" dirty="0">
                        <a:effectLst/>
                        <a:latin typeface="Arial"/>
                        <a:ea typeface="Times New Roman"/>
                        <a:cs typeface="Times New Roman"/>
                      </a:endParaRPr>
                    </a:p>
                  </a:txBody>
                  <a:tcPr marL="63530" marR="63530" marT="0" marB="0" anchor="ctr">
                    <a:lnL>
                      <a:noFill/>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EF3E5"/>
                    </a:solidFill>
                  </a:tcPr>
                </a:tc>
                <a:tc>
                  <a:txBody>
                    <a:bodyPr/>
                    <a:lstStyle/>
                    <a:p>
                      <a:pPr algn="ctr">
                        <a:spcBef>
                          <a:spcPts val="100"/>
                        </a:spcBef>
                        <a:spcAft>
                          <a:spcPts val="100"/>
                        </a:spcAft>
                      </a:pPr>
                      <a:r>
                        <a:rPr lang="de-DE" sz="900">
                          <a:effectLst/>
                          <a:latin typeface="Arial"/>
                          <a:ea typeface="Times New Roman"/>
                          <a:cs typeface="Arial"/>
                        </a:rPr>
                        <a:t>k.A.</a:t>
                      </a:r>
                      <a:endParaRPr lang="de-DE" sz="900">
                        <a:effectLst/>
                        <a:latin typeface="Arial"/>
                        <a:ea typeface="Times New Roman"/>
                        <a:cs typeface="Times New Roman"/>
                      </a:endParaRPr>
                    </a:p>
                  </a:txBody>
                  <a:tcPr marL="63530" marR="63530" marT="0" marB="0" anchor="ctr">
                    <a:lnL w="28575" cap="flat" cmpd="sng" algn="ctr">
                      <a:solidFill>
                        <a:srgbClr val="FFFFFF"/>
                      </a:solidFill>
                      <a:prstDash val="solid"/>
                      <a:round/>
                      <a:headEnd type="none" w="med" len="med"/>
                      <a:tailEnd type="none" w="med" len="med"/>
                    </a:lnL>
                    <a:lnR>
                      <a:noFill/>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EF3E5"/>
                    </a:solidFill>
                  </a:tcPr>
                </a:tc>
                <a:tc>
                  <a:txBody>
                    <a:bodyPr/>
                    <a:lstStyle/>
                    <a:p>
                      <a:pPr algn="ctr">
                        <a:spcBef>
                          <a:spcPts val="100"/>
                        </a:spcBef>
                        <a:spcAft>
                          <a:spcPts val="100"/>
                        </a:spcAft>
                      </a:pPr>
                      <a:r>
                        <a:rPr lang="de-DE" sz="900">
                          <a:effectLst/>
                          <a:latin typeface="Arial"/>
                          <a:ea typeface="Times New Roman"/>
                          <a:cs typeface="Arial"/>
                        </a:rPr>
                        <a:t>≤ 67,5%</a:t>
                      </a:r>
                      <a:endParaRPr lang="de-DE" sz="900">
                        <a:effectLst/>
                        <a:latin typeface="Arial"/>
                        <a:ea typeface="Times New Roman"/>
                        <a:cs typeface="Times New Roman"/>
                      </a:endParaRPr>
                    </a:p>
                  </a:txBody>
                  <a:tcPr marL="63530" marR="63530" marT="0" marB="0" anchor="ctr">
                    <a:lnL>
                      <a:noFill/>
                    </a:lnL>
                    <a:lnR>
                      <a:noFill/>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EF3E5"/>
                    </a:solidFill>
                  </a:tcPr>
                </a:tc>
                <a:tc>
                  <a:txBody>
                    <a:bodyPr/>
                    <a:lstStyle/>
                    <a:p>
                      <a:pPr algn="ctr">
                        <a:spcBef>
                          <a:spcPts val="100"/>
                        </a:spcBef>
                        <a:spcAft>
                          <a:spcPts val="100"/>
                        </a:spcAft>
                      </a:pPr>
                      <a:r>
                        <a:rPr lang="de-DE" sz="900" dirty="0">
                          <a:effectLst/>
                          <a:latin typeface="Arial"/>
                          <a:ea typeface="Times New Roman"/>
                          <a:cs typeface="Arial"/>
                        </a:rPr>
                        <a:t>67,5% &lt; x &lt; 90%</a:t>
                      </a:r>
                      <a:endParaRPr lang="de-DE" sz="900" dirty="0">
                        <a:effectLst/>
                        <a:latin typeface="Arial"/>
                        <a:ea typeface="Times New Roman"/>
                        <a:cs typeface="Times New Roman"/>
                      </a:endParaRPr>
                    </a:p>
                  </a:txBody>
                  <a:tcPr marL="63530" marR="63530" marT="0" marB="0" anchor="ctr">
                    <a:lnL>
                      <a:noFill/>
                    </a:lnL>
                    <a:lnR>
                      <a:noFill/>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EF3E5"/>
                    </a:solidFill>
                  </a:tcPr>
                </a:tc>
                <a:tc>
                  <a:txBody>
                    <a:bodyPr/>
                    <a:lstStyle/>
                    <a:p>
                      <a:pPr algn="ctr">
                        <a:spcBef>
                          <a:spcPts val="100"/>
                        </a:spcBef>
                        <a:spcAft>
                          <a:spcPts val="100"/>
                        </a:spcAft>
                      </a:pPr>
                      <a:r>
                        <a:rPr lang="de-DE" sz="900" dirty="0">
                          <a:effectLst/>
                          <a:latin typeface="Arial"/>
                          <a:ea typeface="Times New Roman"/>
                          <a:cs typeface="Arial"/>
                        </a:rPr>
                        <a:t>≥ 90%</a:t>
                      </a:r>
                      <a:endParaRPr lang="de-DE" sz="900" dirty="0">
                        <a:effectLst/>
                        <a:latin typeface="Arial"/>
                        <a:ea typeface="Times New Roman"/>
                        <a:cs typeface="Times New Roman"/>
                      </a:endParaRPr>
                    </a:p>
                  </a:txBody>
                  <a:tcPr marL="63530" marR="63530" marT="0" marB="0" anchor="ctr">
                    <a:lnL>
                      <a:noFill/>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EF3E5"/>
                    </a:solidFill>
                  </a:tcPr>
                </a:tc>
                <a:tc>
                  <a:txBody>
                    <a:bodyPr/>
                    <a:lstStyle/>
                    <a:p>
                      <a:pPr algn="ctr">
                        <a:spcBef>
                          <a:spcPts val="100"/>
                        </a:spcBef>
                        <a:spcAft>
                          <a:spcPts val="100"/>
                        </a:spcAft>
                      </a:pPr>
                      <a:r>
                        <a:rPr lang="de-DE" sz="900" dirty="0">
                          <a:effectLst/>
                          <a:latin typeface="Arial"/>
                          <a:ea typeface="Times New Roman"/>
                          <a:cs typeface="Arial"/>
                        </a:rPr>
                        <a:t>1</a:t>
                      </a:r>
                      <a:endParaRPr lang="de-DE" sz="900" dirty="0">
                        <a:effectLst/>
                        <a:latin typeface="Arial"/>
                        <a:ea typeface="Times New Roman"/>
                        <a:cs typeface="Times New Roman"/>
                      </a:endParaRPr>
                    </a:p>
                  </a:txBody>
                  <a:tcPr marL="63530" marR="63530" marT="0" marB="0" anchor="ctr">
                    <a:lnL w="28575" cap="flat" cmpd="sng" algn="ctr">
                      <a:solidFill>
                        <a:srgbClr val="FFFFFF"/>
                      </a:solidFill>
                      <a:prstDash val="solid"/>
                      <a:round/>
                      <a:headEnd type="none" w="med" len="med"/>
                      <a:tailEnd type="none" w="med" len="med"/>
                    </a:lnL>
                    <a:lnR>
                      <a:noFill/>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EF3E5"/>
                    </a:solidFill>
                  </a:tcPr>
                </a:tc>
                <a:extLst>
                  <a:ext uri="{0D108BD9-81ED-4DB2-BD59-A6C34878D82A}">
                    <a16:rowId xmlns:a16="http://schemas.microsoft.com/office/drawing/2014/main" val="10006"/>
                  </a:ext>
                </a:extLst>
              </a:tr>
              <a:tr h="275756">
                <a:tc gridSpan="2">
                  <a:txBody>
                    <a:bodyPr/>
                    <a:lstStyle/>
                    <a:p>
                      <a:pPr algn="l">
                        <a:spcBef>
                          <a:spcPts val="100"/>
                        </a:spcBef>
                        <a:spcAft>
                          <a:spcPts val="0"/>
                        </a:spcAft>
                      </a:pPr>
                      <a:r>
                        <a:rPr lang="de-DE" sz="1000" b="1" dirty="0">
                          <a:solidFill>
                            <a:schemeClr val="tx1"/>
                          </a:solidFill>
                          <a:effectLst/>
                          <a:latin typeface="Arial"/>
                          <a:ea typeface="Times New Roman"/>
                          <a:cs typeface="Arial"/>
                        </a:rPr>
                        <a:t>Behandlungsqualität</a:t>
                      </a:r>
                      <a:endParaRPr lang="de-DE" sz="1000" dirty="0">
                        <a:solidFill>
                          <a:schemeClr val="tx1"/>
                        </a:solidFill>
                        <a:effectLst/>
                        <a:latin typeface="Arial"/>
                        <a:ea typeface="Times New Roman"/>
                        <a:cs typeface="Times New Roman"/>
                      </a:endParaRPr>
                    </a:p>
                  </a:txBody>
                  <a:tcPr marL="63530" marR="63530" marT="0" marB="0" anchor="ctr">
                    <a:lnL>
                      <a:noFill/>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8C57F"/>
                    </a:solidFill>
                  </a:tcPr>
                </a:tc>
                <a:tc hMerge="1">
                  <a:txBody>
                    <a:bodyPr/>
                    <a:lstStyle/>
                    <a:p>
                      <a:endParaRPr lang="de-DE"/>
                    </a:p>
                  </a:txBody>
                  <a:tcPr/>
                </a:tc>
                <a:tc>
                  <a:txBody>
                    <a:bodyPr/>
                    <a:lstStyle/>
                    <a:p>
                      <a:pPr algn="ctr">
                        <a:spcBef>
                          <a:spcPts val="100"/>
                        </a:spcBef>
                        <a:spcAft>
                          <a:spcPts val="0"/>
                        </a:spcAft>
                      </a:pPr>
                      <a:r>
                        <a:rPr lang="de-DE" sz="1000" b="1" dirty="0">
                          <a:solidFill>
                            <a:schemeClr val="tx1"/>
                          </a:solidFill>
                          <a:effectLst/>
                          <a:latin typeface="Arial"/>
                          <a:ea typeface="Times New Roman"/>
                          <a:cs typeface="Arial"/>
                        </a:rPr>
                        <a:t>0 Punkte</a:t>
                      </a:r>
                      <a:endParaRPr lang="de-DE" sz="1000" dirty="0">
                        <a:solidFill>
                          <a:schemeClr val="tx1"/>
                        </a:solidFill>
                        <a:effectLst/>
                        <a:latin typeface="Arial"/>
                        <a:ea typeface="Times New Roman"/>
                        <a:cs typeface="Times New Roman"/>
                      </a:endParaRPr>
                    </a:p>
                  </a:txBody>
                  <a:tcPr marL="63530" marR="63530" marT="0" marB="0" anchor="ctr">
                    <a:lnL w="28575" cap="flat" cmpd="sng" algn="ctr">
                      <a:solidFill>
                        <a:srgbClr val="FFFFFF"/>
                      </a:solidFill>
                      <a:prstDash val="solid"/>
                      <a:round/>
                      <a:headEnd type="none" w="med" len="med"/>
                      <a:tailEnd type="none" w="med" len="med"/>
                    </a:lnL>
                    <a:lnR>
                      <a:noFill/>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8C57F"/>
                    </a:solidFill>
                  </a:tcPr>
                </a:tc>
                <a:tc>
                  <a:txBody>
                    <a:bodyPr/>
                    <a:lstStyle/>
                    <a:p>
                      <a:pPr algn="ctr">
                        <a:spcBef>
                          <a:spcPts val="100"/>
                        </a:spcBef>
                        <a:spcAft>
                          <a:spcPts val="0"/>
                        </a:spcAft>
                      </a:pPr>
                      <a:r>
                        <a:rPr lang="de-DE" sz="1000" b="1" dirty="0">
                          <a:solidFill>
                            <a:schemeClr val="tx1"/>
                          </a:solidFill>
                          <a:effectLst/>
                          <a:latin typeface="Arial"/>
                          <a:ea typeface="Times New Roman"/>
                          <a:cs typeface="Arial"/>
                        </a:rPr>
                        <a:t>1 Punkt</a:t>
                      </a:r>
                      <a:endParaRPr lang="de-DE" sz="1000" dirty="0">
                        <a:solidFill>
                          <a:schemeClr val="tx1"/>
                        </a:solidFill>
                        <a:effectLst/>
                        <a:latin typeface="Arial"/>
                        <a:ea typeface="Times New Roman"/>
                        <a:cs typeface="Times New Roman"/>
                      </a:endParaRPr>
                    </a:p>
                  </a:txBody>
                  <a:tcPr marL="63530" marR="63530" marT="0" marB="0" anchor="ctr">
                    <a:lnL>
                      <a:noFill/>
                    </a:lnL>
                    <a:lnR>
                      <a:noFill/>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8C57F"/>
                    </a:solidFill>
                  </a:tcPr>
                </a:tc>
                <a:tc>
                  <a:txBody>
                    <a:bodyPr/>
                    <a:lstStyle/>
                    <a:p>
                      <a:pPr algn="ctr">
                        <a:spcBef>
                          <a:spcPts val="100"/>
                        </a:spcBef>
                        <a:spcAft>
                          <a:spcPts val="0"/>
                        </a:spcAft>
                      </a:pPr>
                      <a:r>
                        <a:rPr lang="de-DE" sz="1000" b="1" dirty="0">
                          <a:solidFill>
                            <a:schemeClr val="tx1"/>
                          </a:solidFill>
                          <a:effectLst/>
                          <a:latin typeface="Arial"/>
                          <a:ea typeface="Times New Roman"/>
                          <a:cs typeface="Arial"/>
                        </a:rPr>
                        <a:t>3 Punkte</a:t>
                      </a:r>
                      <a:endParaRPr lang="de-DE" sz="1000" dirty="0">
                        <a:solidFill>
                          <a:schemeClr val="tx1"/>
                        </a:solidFill>
                        <a:effectLst/>
                        <a:latin typeface="Arial"/>
                        <a:ea typeface="Times New Roman"/>
                        <a:cs typeface="Times New Roman"/>
                      </a:endParaRPr>
                    </a:p>
                  </a:txBody>
                  <a:tcPr marL="63530" marR="63530" marT="0" marB="0" anchor="ctr">
                    <a:lnL>
                      <a:noFill/>
                    </a:lnL>
                    <a:lnR>
                      <a:noFill/>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8C57F"/>
                    </a:solidFill>
                  </a:tcPr>
                </a:tc>
                <a:tc>
                  <a:txBody>
                    <a:bodyPr/>
                    <a:lstStyle/>
                    <a:p>
                      <a:pPr algn="ctr">
                        <a:spcBef>
                          <a:spcPts val="100"/>
                        </a:spcBef>
                        <a:spcAft>
                          <a:spcPts val="0"/>
                        </a:spcAft>
                      </a:pPr>
                      <a:r>
                        <a:rPr lang="de-DE" sz="1000" b="1" dirty="0">
                          <a:solidFill>
                            <a:schemeClr val="tx1"/>
                          </a:solidFill>
                          <a:effectLst/>
                          <a:latin typeface="Arial"/>
                          <a:ea typeface="Times New Roman"/>
                          <a:cs typeface="Arial"/>
                        </a:rPr>
                        <a:t>6 Punkte</a:t>
                      </a:r>
                      <a:endParaRPr lang="de-DE" sz="1000" dirty="0">
                        <a:solidFill>
                          <a:schemeClr val="tx1"/>
                        </a:solidFill>
                        <a:effectLst/>
                        <a:latin typeface="Arial"/>
                        <a:ea typeface="Times New Roman"/>
                        <a:cs typeface="Times New Roman"/>
                      </a:endParaRPr>
                    </a:p>
                  </a:txBody>
                  <a:tcPr marL="63530" marR="63530" marT="0" marB="0" anchor="ctr">
                    <a:lnL>
                      <a:noFill/>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8C57F"/>
                    </a:solidFill>
                  </a:tcPr>
                </a:tc>
                <a:tc>
                  <a:txBody>
                    <a:bodyPr/>
                    <a:lstStyle/>
                    <a:p>
                      <a:pPr algn="ctr">
                        <a:spcBef>
                          <a:spcPts val="100"/>
                        </a:spcBef>
                        <a:spcAft>
                          <a:spcPts val="0"/>
                        </a:spcAft>
                      </a:pPr>
                      <a:r>
                        <a:rPr lang="de-DE" sz="1000" b="1" dirty="0">
                          <a:solidFill>
                            <a:schemeClr val="tx1"/>
                          </a:solidFill>
                          <a:effectLst/>
                          <a:latin typeface="Arial"/>
                          <a:ea typeface="Times New Roman"/>
                          <a:cs typeface="Arial"/>
                        </a:rPr>
                        <a:t>Gewichtung</a:t>
                      </a:r>
                      <a:endParaRPr lang="de-DE" sz="1000" dirty="0">
                        <a:solidFill>
                          <a:schemeClr val="tx1"/>
                        </a:solidFill>
                        <a:effectLst/>
                        <a:latin typeface="Arial"/>
                        <a:ea typeface="Times New Roman"/>
                        <a:cs typeface="Times New Roman"/>
                      </a:endParaRPr>
                    </a:p>
                  </a:txBody>
                  <a:tcPr marL="63530" marR="63530" marT="0" marB="0" anchor="ctr">
                    <a:lnL w="28575" cap="flat" cmpd="sng" algn="ctr">
                      <a:solidFill>
                        <a:srgbClr val="FFFFFF"/>
                      </a:solidFill>
                      <a:prstDash val="solid"/>
                      <a:round/>
                      <a:headEnd type="none" w="med" len="med"/>
                      <a:tailEnd type="none" w="med" len="med"/>
                    </a:lnL>
                    <a:lnR>
                      <a:noFill/>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8C57F"/>
                    </a:solidFill>
                  </a:tcPr>
                </a:tc>
                <a:extLst>
                  <a:ext uri="{0D108BD9-81ED-4DB2-BD59-A6C34878D82A}">
                    <a16:rowId xmlns:a16="http://schemas.microsoft.com/office/drawing/2014/main" val="10007"/>
                  </a:ext>
                </a:extLst>
              </a:tr>
              <a:tr h="295411">
                <a:tc>
                  <a:txBody>
                    <a:bodyPr/>
                    <a:lstStyle/>
                    <a:p>
                      <a:pPr algn="l">
                        <a:spcBef>
                          <a:spcPts val="100"/>
                        </a:spcBef>
                        <a:spcAft>
                          <a:spcPts val="100"/>
                        </a:spcAft>
                      </a:pPr>
                      <a:r>
                        <a:rPr lang="de-DE" sz="900" dirty="0">
                          <a:effectLst/>
                          <a:latin typeface="Arial"/>
                          <a:ea typeface="Times New Roman"/>
                          <a:cs typeface="Arial"/>
                        </a:rPr>
                        <a:t>11</a:t>
                      </a:r>
                      <a:endParaRPr lang="de-DE" sz="900" dirty="0">
                        <a:effectLst/>
                        <a:latin typeface="Arial"/>
                        <a:ea typeface="Times New Roman"/>
                        <a:cs typeface="Times New Roman"/>
                      </a:endParaRPr>
                    </a:p>
                  </a:txBody>
                  <a:tcPr marL="63530" marR="63530" marT="0" marB="0" anchor="ctr">
                    <a:lnL>
                      <a:noFill/>
                    </a:lnL>
                    <a:lnR>
                      <a:noFill/>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EF3E5"/>
                    </a:solidFill>
                  </a:tcPr>
                </a:tc>
                <a:tc>
                  <a:txBody>
                    <a:bodyPr/>
                    <a:lstStyle/>
                    <a:p>
                      <a:pPr algn="l">
                        <a:spcBef>
                          <a:spcPts val="100"/>
                        </a:spcBef>
                        <a:spcAft>
                          <a:spcPts val="100"/>
                        </a:spcAft>
                      </a:pPr>
                      <a:r>
                        <a:rPr lang="de-DE" sz="900" dirty="0">
                          <a:effectLst/>
                          <a:latin typeface="Arial"/>
                          <a:ea typeface="Times New Roman"/>
                          <a:cs typeface="Arial"/>
                        </a:rPr>
                        <a:t>Komplikationsrate therapeutische Koloskopien</a:t>
                      </a:r>
                      <a:endParaRPr lang="de-DE" sz="900" dirty="0">
                        <a:effectLst/>
                        <a:latin typeface="Arial"/>
                        <a:ea typeface="Times New Roman"/>
                        <a:cs typeface="Times New Roman"/>
                      </a:endParaRPr>
                    </a:p>
                  </a:txBody>
                  <a:tcPr marL="63530" marR="63530" marT="0" marB="0" anchor="ctr">
                    <a:lnL>
                      <a:noFill/>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EF3E5"/>
                    </a:solidFill>
                  </a:tcPr>
                </a:tc>
                <a:tc>
                  <a:txBody>
                    <a:bodyPr/>
                    <a:lstStyle/>
                    <a:p>
                      <a:pPr algn="ctr">
                        <a:spcBef>
                          <a:spcPts val="100"/>
                        </a:spcBef>
                        <a:spcAft>
                          <a:spcPts val="100"/>
                        </a:spcAft>
                      </a:pPr>
                      <a:r>
                        <a:rPr lang="de-DE" sz="900" dirty="0" err="1">
                          <a:solidFill>
                            <a:schemeClr val="tx1"/>
                          </a:solidFill>
                          <a:effectLst/>
                          <a:latin typeface="Arial"/>
                          <a:ea typeface="Times New Roman"/>
                          <a:cs typeface="Arial"/>
                        </a:rPr>
                        <a:t>k.A</a:t>
                      </a:r>
                      <a:r>
                        <a:rPr lang="de-DE" sz="900" dirty="0">
                          <a:solidFill>
                            <a:schemeClr val="tx1"/>
                          </a:solidFill>
                          <a:effectLst/>
                          <a:latin typeface="Arial"/>
                          <a:ea typeface="Times New Roman"/>
                          <a:cs typeface="Arial"/>
                        </a:rPr>
                        <a:t>.</a:t>
                      </a:r>
                      <a:endParaRPr lang="de-DE" sz="900" dirty="0">
                        <a:solidFill>
                          <a:schemeClr val="tx1"/>
                        </a:solidFill>
                        <a:effectLst/>
                        <a:latin typeface="Arial"/>
                        <a:ea typeface="Times New Roman"/>
                        <a:cs typeface="Times New Roman"/>
                      </a:endParaRPr>
                    </a:p>
                  </a:txBody>
                  <a:tcPr marL="63530" marR="63530" marT="0" marB="0" anchor="ctr">
                    <a:lnL w="28575" cap="flat" cmpd="sng" algn="ctr">
                      <a:solidFill>
                        <a:srgbClr val="FFFFFF"/>
                      </a:solidFill>
                      <a:prstDash val="solid"/>
                      <a:round/>
                      <a:headEnd type="none" w="med" len="med"/>
                      <a:tailEnd type="none" w="med" len="med"/>
                    </a:lnL>
                    <a:lnR>
                      <a:noFill/>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EF3E5"/>
                    </a:solidFill>
                  </a:tcPr>
                </a:tc>
                <a:tc>
                  <a:txBody>
                    <a:bodyPr/>
                    <a:lstStyle/>
                    <a:p>
                      <a:pPr algn="ctr">
                        <a:spcBef>
                          <a:spcPts val="100"/>
                        </a:spcBef>
                        <a:spcAft>
                          <a:spcPts val="100"/>
                        </a:spcAft>
                      </a:pPr>
                      <a:r>
                        <a:rPr lang="de-DE" sz="900">
                          <a:solidFill>
                            <a:schemeClr val="tx1"/>
                          </a:solidFill>
                          <a:effectLst/>
                          <a:latin typeface="Arial"/>
                          <a:ea typeface="Times New Roman"/>
                          <a:cs typeface="Arial"/>
                        </a:rPr>
                        <a:t>≥ 2%</a:t>
                      </a:r>
                      <a:endParaRPr lang="de-DE" sz="900">
                        <a:solidFill>
                          <a:schemeClr val="tx1"/>
                        </a:solidFill>
                        <a:effectLst/>
                        <a:latin typeface="Arial"/>
                        <a:ea typeface="Times New Roman"/>
                        <a:cs typeface="Times New Roman"/>
                      </a:endParaRPr>
                    </a:p>
                  </a:txBody>
                  <a:tcPr marL="63530" marR="63530" marT="0" marB="0" anchor="ctr">
                    <a:lnL>
                      <a:noFill/>
                    </a:lnL>
                    <a:lnR>
                      <a:noFill/>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EF3E5"/>
                    </a:solidFill>
                  </a:tcPr>
                </a:tc>
                <a:tc>
                  <a:txBody>
                    <a:bodyPr/>
                    <a:lstStyle/>
                    <a:p>
                      <a:pPr algn="ctr">
                        <a:spcBef>
                          <a:spcPts val="100"/>
                        </a:spcBef>
                        <a:spcAft>
                          <a:spcPts val="100"/>
                        </a:spcAft>
                      </a:pPr>
                      <a:r>
                        <a:rPr lang="de-DE" sz="900" dirty="0">
                          <a:solidFill>
                            <a:schemeClr val="tx1"/>
                          </a:solidFill>
                          <a:effectLst/>
                          <a:latin typeface="Arial"/>
                          <a:ea typeface="Times New Roman"/>
                          <a:cs typeface="Arial"/>
                        </a:rPr>
                        <a:t>1% &lt; x &lt; 2%</a:t>
                      </a:r>
                      <a:endParaRPr lang="de-DE" sz="900" dirty="0">
                        <a:solidFill>
                          <a:schemeClr val="tx1"/>
                        </a:solidFill>
                        <a:effectLst/>
                        <a:latin typeface="Arial"/>
                        <a:ea typeface="Times New Roman"/>
                        <a:cs typeface="Times New Roman"/>
                      </a:endParaRPr>
                    </a:p>
                  </a:txBody>
                  <a:tcPr marL="63530" marR="63530" marT="0" marB="0" anchor="ctr">
                    <a:lnL>
                      <a:noFill/>
                    </a:lnL>
                    <a:lnR>
                      <a:noFill/>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EF3E5"/>
                    </a:solidFill>
                  </a:tcPr>
                </a:tc>
                <a:tc>
                  <a:txBody>
                    <a:bodyPr/>
                    <a:lstStyle/>
                    <a:p>
                      <a:pPr algn="ctr">
                        <a:spcBef>
                          <a:spcPts val="100"/>
                        </a:spcBef>
                        <a:spcAft>
                          <a:spcPts val="100"/>
                        </a:spcAft>
                      </a:pPr>
                      <a:r>
                        <a:rPr lang="de-DE" sz="900" dirty="0">
                          <a:solidFill>
                            <a:schemeClr val="tx1"/>
                          </a:solidFill>
                          <a:effectLst/>
                          <a:latin typeface="Arial"/>
                          <a:ea typeface="Times New Roman"/>
                          <a:cs typeface="Arial"/>
                        </a:rPr>
                        <a:t>≤ 1%</a:t>
                      </a:r>
                      <a:endParaRPr lang="de-DE" sz="900" dirty="0">
                        <a:solidFill>
                          <a:schemeClr val="tx1"/>
                        </a:solidFill>
                        <a:effectLst/>
                        <a:latin typeface="Arial"/>
                        <a:ea typeface="Times New Roman"/>
                        <a:cs typeface="Times New Roman"/>
                      </a:endParaRPr>
                    </a:p>
                  </a:txBody>
                  <a:tcPr marL="63530" marR="63530" marT="0" marB="0" anchor="ctr">
                    <a:lnL>
                      <a:noFill/>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EF3E5"/>
                    </a:solidFill>
                  </a:tcPr>
                </a:tc>
                <a:tc>
                  <a:txBody>
                    <a:bodyPr/>
                    <a:lstStyle/>
                    <a:p>
                      <a:pPr algn="ctr">
                        <a:spcBef>
                          <a:spcPts val="100"/>
                        </a:spcBef>
                        <a:spcAft>
                          <a:spcPts val="100"/>
                        </a:spcAft>
                      </a:pPr>
                      <a:r>
                        <a:rPr lang="de-DE" sz="900">
                          <a:effectLst/>
                          <a:latin typeface="Arial"/>
                          <a:ea typeface="Times New Roman"/>
                          <a:cs typeface="Arial"/>
                        </a:rPr>
                        <a:t>2</a:t>
                      </a:r>
                      <a:endParaRPr lang="de-DE" sz="900">
                        <a:effectLst/>
                        <a:latin typeface="Arial"/>
                        <a:ea typeface="Times New Roman"/>
                        <a:cs typeface="Times New Roman"/>
                      </a:endParaRPr>
                    </a:p>
                  </a:txBody>
                  <a:tcPr marL="63530" marR="63530" marT="0" marB="0" anchor="ctr">
                    <a:lnL w="28575" cap="flat" cmpd="sng" algn="ctr">
                      <a:solidFill>
                        <a:srgbClr val="FFFFFF"/>
                      </a:solidFill>
                      <a:prstDash val="solid"/>
                      <a:round/>
                      <a:headEnd type="none" w="med" len="med"/>
                      <a:tailEnd type="none" w="med" len="med"/>
                    </a:lnL>
                    <a:lnR>
                      <a:noFill/>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EF3E5"/>
                    </a:solidFill>
                  </a:tcPr>
                </a:tc>
                <a:extLst>
                  <a:ext uri="{0D108BD9-81ED-4DB2-BD59-A6C34878D82A}">
                    <a16:rowId xmlns:a16="http://schemas.microsoft.com/office/drawing/2014/main" val="10008"/>
                  </a:ext>
                </a:extLst>
              </a:tr>
              <a:tr h="251502">
                <a:tc>
                  <a:txBody>
                    <a:bodyPr/>
                    <a:lstStyle/>
                    <a:p>
                      <a:pPr algn="l">
                        <a:spcBef>
                          <a:spcPts val="100"/>
                        </a:spcBef>
                        <a:spcAft>
                          <a:spcPts val="100"/>
                        </a:spcAft>
                      </a:pPr>
                      <a:r>
                        <a:rPr lang="de-DE" sz="900" dirty="0">
                          <a:effectLst/>
                          <a:latin typeface="Arial"/>
                          <a:ea typeface="Times New Roman"/>
                          <a:cs typeface="Arial"/>
                        </a:rPr>
                        <a:t>15</a:t>
                      </a:r>
                      <a:endParaRPr lang="de-DE" sz="900" dirty="0">
                        <a:effectLst/>
                        <a:latin typeface="Arial"/>
                        <a:ea typeface="Times New Roman"/>
                        <a:cs typeface="Times New Roman"/>
                      </a:endParaRPr>
                    </a:p>
                  </a:txBody>
                  <a:tcPr marL="63530" marR="63530" marT="0" marB="0" anchor="ctr">
                    <a:lnL>
                      <a:noFill/>
                    </a:lnL>
                    <a:lnR>
                      <a:noFill/>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EF3E5"/>
                    </a:solidFill>
                  </a:tcPr>
                </a:tc>
                <a:tc>
                  <a:txBody>
                    <a:bodyPr/>
                    <a:lstStyle/>
                    <a:p>
                      <a:pPr algn="l">
                        <a:spcBef>
                          <a:spcPts val="100"/>
                        </a:spcBef>
                        <a:spcAft>
                          <a:spcPts val="100"/>
                        </a:spcAft>
                      </a:pPr>
                      <a:r>
                        <a:rPr lang="de-DE" sz="900" dirty="0">
                          <a:effectLst/>
                          <a:latin typeface="Arial"/>
                          <a:ea typeface="Times New Roman"/>
                          <a:cs typeface="Arial"/>
                        </a:rPr>
                        <a:t>Revisions-</a:t>
                      </a:r>
                      <a:r>
                        <a:rPr lang="de-DE" sz="900" dirty="0" err="1">
                          <a:effectLst/>
                          <a:latin typeface="Arial"/>
                          <a:ea typeface="Times New Roman"/>
                          <a:cs typeface="Arial"/>
                        </a:rPr>
                        <a:t>OP‘s</a:t>
                      </a:r>
                      <a:r>
                        <a:rPr lang="de-DE" sz="900" dirty="0" err="1">
                          <a:solidFill>
                            <a:srgbClr val="A5DAAD"/>
                          </a:solidFill>
                          <a:effectLst/>
                          <a:latin typeface="Arial"/>
                          <a:ea typeface="Times New Roman"/>
                          <a:cs typeface="Arial"/>
                        </a:rPr>
                        <a:t>.</a:t>
                      </a:r>
                      <a:r>
                        <a:rPr lang="de-DE" sz="900" dirty="0" err="1">
                          <a:effectLst/>
                          <a:latin typeface="Arial"/>
                          <a:ea typeface="Times New Roman"/>
                          <a:cs typeface="Arial"/>
                        </a:rPr>
                        <a:t>Kolon</a:t>
                      </a:r>
                      <a:endParaRPr lang="de-DE" sz="900" dirty="0">
                        <a:effectLst/>
                        <a:latin typeface="Arial"/>
                        <a:ea typeface="Times New Roman"/>
                        <a:cs typeface="Times New Roman"/>
                      </a:endParaRPr>
                    </a:p>
                  </a:txBody>
                  <a:tcPr marL="63530" marR="63530" marT="0" marB="0" anchor="ctr">
                    <a:lnL>
                      <a:noFill/>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EF3E5"/>
                    </a:solidFill>
                  </a:tcPr>
                </a:tc>
                <a:tc>
                  <a:txBody>
                    <a:bodyPr/>
                    <a:lstStyle/>
                    <a:p>
                      <a:pPr algn="ctr">
                        <a:spcBef>
                          <a:spcPts val="100"/>
                        </a:spcBef>
                        <a:spcAft>
                          <a:spcPts val="100"/>
                        </a:spcAft>
                      </a:pPr>
                      <a:r>
                        <a:rPr lang="de-DE" sz="900" dirty="0" err="1">
                          <a:solidFill>
                            <a:schemeClr val="tx1"/>
                          </a:solidFill>
                          <a:effectLst/>
                          <a:latin typeface="Arial"/>
                          <a:ea typeface="Times New Roman"/>
                          <a:cs typeface="Arial"/>
                        </a:rPr>
                        <a:t>k.A</a:t>
                      </a:r>
                      <a:r>
                        <a:rPr lang="de-DE" sz="900" dirty="0">
                          <a:solidFill>
                            <a:schemeClr val="tx1"/>
                          </a:solidFill>
                          <a:effectLst/>
                          <a:latin typeface="Arial"/>
                          <a:ea typeface="Times New Roman"/>
                          <a:cs typeface="Arial"/>
                        </a:rPr>
                        <a:t>.</a:t>
                      </a:r>
                      <a:endParaRPr lang="de-DE" sz="900" dirty="0">
                        <a:solidFill>
                          <a:schemeClr val="tx1"/>
                        </a:solidFill>
                        <a:effectLst/>
                        <a:latin typeface="Arial"/>
                        <a:ea typeface="Times New Roman"/>
                        <a:cs typeface="Times New Roman"/>
                      </a:endParaRPr>
                    </a:p>
                  </a:txBody>
                  <a:tcPr marL="63530" marR="63530" marT="0" marB="0" anchor="ctr">
                    <a:lnL w="28575" cap="flat" cmpd="sng" algn="ctr">
                      <a:solidFill>
                        <a:srgbClr val="FFFFFF"/>
                      </a:solidFill>
                      <a:prstDash val="solid"/>
                      <a:round/>
                      <a:headEnd type="none" w="med" len="med"/>
                      <a:tailEnd type="none" w="med" len="med"/>
                    </a:lnL>
                    <a:lnR>
                      <a:noFill/>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EF3E5"/>
                    </a:solidFill>
                  </a:tcPr>
                </a:tc>
                <a:tc>
                  <a:txBody>
                    <a:bodyPr/>
                    <a:lstStyle/>
                    <a:p>
                      <a:pPr algn="ctr">
                        <a:spcBef>
                          <a:spcPts val="100"/>
                        </a:spcBef>
                        <a:spcAft>
                          <a:spcPts val="100"/>
                        </a:spcAft>
                      </a:pPr>
                      <a:r>
                        <a:rPr lang="de-DE" sz="900" dirty="0">
                          <a:solidFill>
                            <a:schemeClr val="tx1"/>
                          </a:solidFill>
                          <a:effectLst/>
                          <a:latin typeface="Arial"/>
                          <a:ea typeface="Times New Roman"/>
                          <a:cs typeface="Arial"/>
                        </a:rPr>
                        <a:t>≥ 20%</a:t>
                      </a:r>
                      <a:endParaRPr lang="de-DE" sz="900" dirty="0">
                        <a:solidFill>
                          <a:schemeClr val="tx1"/>
                        </a:solidFill>
                        <a:effectLst/>
                        <a:latin typeface="Arial"/>
                        <a:ea typeface="Times New Roman"/>
                        <a:cs typeface="Times New Roman"/>
                      </a:endParaRPr>
                    </a:p>
                  </a:txBody>
                  <a:tcPr marL="63530" marR="63530" marT="0" marB="0" anchor="ctr">
                    <a:lnL>
                      <a:noFill/>
                    </a:lnL>
                    <a:lnR>
                      <a:noFill/>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EF3E5"/>
                    </a:solidFill>
                  </a:tcPr>
                </a:tc>
                <a:tc>
                  <a:txBody>
                    <a:bodyPr/>
                    <a:lstStyle/>
                    <a:p>
                      <a:pPr algn="ctr">
                        <a:spcBef>
                          <a:spcPts val="100"/>
                        </a:spcBef>
                        <a:spcAft>
                          <a:spcPts val="100"/>
                        </a:spcAft>
                      </a:pPr>
                      <a:r>
                        <a:rPr lang="en-US" sz="900" dirty="0">
                          <a:solidFill>
                            <a:schemeClr val="tx1"/>
                          </a:solidFill>
                          <a:effectLst/>
                          <a:latin typeface="Arial"/>
                          <a:ea typeface="Times New Roman"/>
                          <a:cs typeface="Arial"/>
                        </a:rPr>
                        <a:t>15% </a:t>
                      </a:r>
                      <a:r>
                        <a:rPr lang="de-DE" sz="900" dirty="0">
                          <a:solidFill>
                            <a:schemeClr val="tx1"/>
                          </a:solidFill>
                          <a:effectLst/>
                          <a:latin typeface="Arial"/>
                          <a:ea typeface="Times New Roman"/>
                          <a:cs typeface="Arial"/>
                        </a:rPr>
                        <a:t>&lt; </a:t>
                      </a:r>
                      <a:r>
                        <a:rPr lang="en-US" sz="900" dirty="0">
                          <a:solidFill>
                            <a:schemeClr val="tx1"/>
                          </a:solidFill>
                          <a:effectLst/>
                          <a:latin typeface="Arial"/>
                          <a:ea typeface="Times New Roman"/>
                          <a:cs typeface="Arial"/>
                        </a:rPr>
                        <a:t>x &lt; 20%</a:t>
                      </a:r>
                      <a:endParaRPr lang="de-DE" sz="900" dirty="0">
                        <a:solidFill>
                          <a:schemeClr val="tx1"/>
                        </a:solidFill>
                        <a:effectLst/>
                        <a:latin typeface="Arial"/>
                        <a:ea typeface="Times New Roman"/>
                        <a:cs typeface="Times New Roman"/>
                      </a:endParaRPr>
                    </a:p>
                  </a:txBody>
                  <a:tcPr marL="63530" marR="63530" marT="0" marB="0" anchor="ctr">
                    <a:lnL>
                      <a:noFill/>
                    </a:lnL>
                    <a:lnR>
                      <a:noFill/>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EF3E5"/>
                    </a:solidFill>
                  </a:tcPr>
                </a:tc>
                <a:tc>
                  <a:txBody>
                    <a:bodyPr/>
                    <a:lstStyle/>
                    <a:p>
                      <a:pPr algn="ctr">
                        <a:spcBef>
                          <a:spcPts val="100"/>
                        </a:spcBef>
                        <a:spcAft>
                          <a:spcPts val="100"/>
                        </a:spcAft>
                      </a:pPr>
                      <a:r>
                        <a:rPr lang="de-DE" sz="900" dirty="0">
                          <a:solidFill>
                            <a:schemeClr val="tx1"/>
                          </a:solidFill>
                          <a:effectLst/>
                          <a:latin typeface="Arial"/>
                          <a:ea typeface="Times New Roman"/>
                          <a:cs typeface="Arial"/>
                        </a:rPr>
                        <a:t>≤ </a:t>
                      </a:r>
                      <a:r>
                        <a:rPr lang="en-US" sz="900" dirty="0">
                          <a:solidFill>
                            <a:schemeClr val="tx1"/>
                          </a:solidFill>
                          <a:effectLst/>
                          <a:latin typeface="Arial"/>
                          <a:ea typeface="Times New Roman"/>
                          <a:cs typeface="Arial"/>
                        </a:rPr>
                        <a:t>15%</a:t>
                      </a:r>
                      <a:endParaRPr lang="de-DE" sz="900" dirty="0">
                        <a:solidFill>
                          <a:schemeClr val="tx1"/>
                        </a:solidFill>
                        <a:effectLst/>
                        <a:latin typeface="Arial"/>
                        <a:ea typeface="Times New Roman"/>
                        <a:cs typeface="Times New Roman"/>
                      </a:endParaRPr>
                    </a:p>
                  </a:txBody>
                  <a:tcPr marL="63530" marR="63530" marT="0" marB="0" anchor="ctr">
                    <a:lnL>
                      <a:noFill/>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EF3E5"/>
                    </a:solidFill>
                  </a:tcPr>
                </a:tc>
                <a:tc>
                  <a:txBody>
                    <a:bodyPr/>
                    <a:lstStyle/>
                    <a:p>
                      <a:pPr algn="ctr">
                        <a:spcBef>
                          <a:spcPts val="100"/>
                        </a:spcBef>
                        <a:spcAft>
                          <a:spcPts val="100"/>
                        </a:spcAft>
                      </a:pPr>
                      <a:r>
                        <a:rPr lang="de-DE" sz="900" dirty="0">
                          <a:effectLst/>
                          <a:latin typeface="Arial"/>
                          <a:ea typeface="Times New Roman"/>
                          <a:cs typeface="Arial"/>
                        </a:rPr>
                        <a:t>2</a:t>
                      </a:r>
                      <a:endParaRPr lang="de-DE" sz="900" dirty="0">
                        <a:effectLst/>
                        <a:latin typeface="Arial"/>
                        <a:ea typeface="Times New Roman"/>
                        <a:cs typeface="Times New Roman"/>
                      </a:endParaRPr>
                    </a:p>
                  </a:txBody>
                  <a:tcPr marL="63530" marR="63530" marT="0" marB="0" anchor="ctr">
                    <a:lnL w="28575" cap="flat" cmpd="sng" algn="ctr">
                      <a:solidFill>
                        <a:srgbClr val="FFFFFF"/>
                      </a:solidFill>
                      <a:prstDash val="solid"/>
                      <a:round/>
                      <a:headEnd type="none" w="med" len="med"/>
                      <a:tailEnd type="none" w="med" len="med"/>
                    </a:lnL>
                    <a:lnR>
                      <a:noFill/>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EF3E5"/>
                    </a:solidFill>
                  </a:tcPr>
                </a:tc>
                <a:extLst>
                  <a:ext uri="{0D108BD9-81ED-4DB2-BD59-A6C34878D82A}">
                    <a16:rowId xmlns:a16="http://schemas.microsoft.com/office/drawing/2014/main" val="10010"/>
                  </a:ext>
                </a:extLst>
              </a:tr>
              <a:tr h="251502">
                <a:tc>
                  <a:txBody>
                    <a:bodyPr/>
                    <a:lstStyle/>
                    <a:p>
                      <a:pPr algn="l">
                        <a:spcBef>
                          <a:spcPts val="100"/>
                        </a:spcBef>
                        <a:spcAft>
                          <a:spcPts val="100"/>
                        </a:spcAft>
                      </a:pPr>
                      <a:r>
                        <a:rPr lang="de-DE" sz="900" dirty="0">
                          <a:effectLst/>
                          <a:latin typeface="Arial"/>
                          <a:ea typeface="Times New Roman"/>
                          <a:cs typeface="Arial"/>
                        </a:rPr>
                        <a:t>16</a:t>
                      </a:r>
                      <a:endParaRPr lang="de-DE" sz="900" dirty="0">
                        <a:effectLst/>
                        <a:latin typeface="Arial"/>
                        <a:ea typeface="Times New Roman"/>
                        <a:cs typeface="Times New Roman"/>
                      </a:endParaRPr>
                    </a:p>
                  </a:txBody>
                  <a:tcPr marL="63530" marR="63530" marT="0" marB="0" anchor="ctr">
                    <a:lnL>
                      <a:noFill/>
                    </a:lnL>
                    <a:lnR>
                      <a:noFill/>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EF3E5"/>
                    </a:solidFill>
                  </a:tcPr>
                </a:tc>
                <a:tc>
                  <a:txBody>
                    <a:bodyPr/>
                    <a:lstStyle/>
                    <a:p>
                      <a:pPr algn="l">
                        <a:spcBef>
                          <a:spcPts val="100"/>
                        </a:spcBef>
                        <a:spcAft>
                          <a:spcPts val="100"/>
                        </a:spcAft>
                      </a:pPr>
                      <a:r>
                        <a:rPr lang="de-DE" sz="900" dirty="0">
                          <a:effectLst/>
                          <a:latin typeface="Arial"/>
                          <a:ea typeface="Times New Roman"/>
                          <a:cs typeface="Arial"/>
                        </a:rPr>
                        <a:t>Revisions-</a:t>
                      </a:r>
                      <a:r>
                        <a:rPr lang="de-DE" sz="900" dirty="0" err="1">
                          <a:effectLst/>
                          <a:latin typeface="Arial"/>
                          <a:ea typeface="Times New Roman"/>
                          <a:cs typeface="Arial"/>
                        </a:rPr>
                        <a:t>OP‘s</a:t>
                      </a:r>
                      <a:r>
                        <a:rPr lang="de-DE" sz="900" dirty="0" err="1">
                          <a:solidFill>
                            <a:srgbClr val="A5DAAD"/>
                          </a:solidFill>
                          <a:effectLst/>
                          <a:latin typeface="Arial"/>
                          <a:ea typeface="Times New Roman"/>
                          <a:cs typeface="Arial"/>
                        </a:rPr>
                        <a:t>.</a:t>
                      </a:r>
                      <a:r>
                        <a:rPr lang="de-DE" sz="900" dirty="0" err="1">
                          <a:effectLst/>
                          <a:latin typeface="Arial"/>
                          <a:ea typeface="Times New Roman"/>
                          <a:cs typeface="Arial"/>
                        </a:rPr>
                        <a:t>Rektum</a:t>
                      </a:r>
                      <a:r>
                        <a:rPr lang="de-DE" sz="900" dirty="0">
                          <a:effectLst/>
                          <a:latin typeface="Arial"/>
                          <a:ea typeface="Times New Roman"/>
                          <a:cs typeface="Arial"/>
                        </a:rPr>
                        <a:t> </a:t>
                      </a:r>
                      <a:endParaRPr lang="de-DE" sz="900" dirty="0">
                        <a:effectLst/>
                        <a:latin typeface="Arial"/>
                        <a:ea typeface="Times New Roman"/>
                        <a:cs typeface="Times New Roman"/>
                      </a:endParaRPr>
                    </a:p>
                  </a:txBody>
                  <a:tcPr marL="63530" marR="63530" marT="0" marB="0" anchor="ctr">
                    <a:lnL>
                      <a:noFill/>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EF3E5"/>
                    </a:solidFill>
                  </a:tcPr>
                </a:tc>
                <a:tc>
                  <a:txBody>
                    <a:bodyPr/>
                    <a:lstStyle/>
                    <a:p>
                      <a:pPr algn="ctr">
                        <a:spcBef>
                          <a:spcPts val="100"/>
                        </a:spcBef>
                        <a:spcAft>
                          <a:spcPts val="100"/>
                        </a:spcAft>
                      </a:pPr>
                      <a:r>
                        <a:rPr lang="de-DE" sz="900">
                          <a:solidFill>
                            <a:schemeClr val="tx1"/>
                          </a:solidFill>
                          <a:effectLst/>
                          <a:latin typeface="Arial"/>
                          <a:ea typeface="Times New Roman"/>
                          <a:cs typeface="Arial"/>
                        </a:rPr>
                        <a:t>k.A.</a:t>
                      </a:r>
                      <a:endParaRPr lang="de-DE" sz="900">
                        <a:solidFill>
                          <a:schemeClr val="tx1"/>
                        </a:solidFill>
                        <a:effectLst/>
                        <a:latin typeface="Arial"/>
                        <a:ea typeface="Times New Roman"/>
                        <a:cs typeface="Times New Roman"/>
                      </a:endParaRPr>
                    </a:p>
                  </a:txBody>
                  <a:tcPr marL="63530" marR="63530" marT="0" marB="0" anchor="ctr">
                    <a:lnL w="28575" cap="flat" cmpd="sng" algn="ctr">
                      <a:solidFill>
                        <a:srgbClr val="FFFFFF"/>
                      </a:solidFill>
                      <a:prstDash val="solid"/>
                      <a:round/>
                      <a:headEnd type="none" w="med" len="med"/>
                      <a:tailEnd type="none" w="med" len="med"/>
                    </a:lnL>
                    <a:lnR>
                      <a:noFill/>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EF3E5"/>
                    </a:solidFill>
                  </a:tcPr>
                </a:tc>
                <a:tc>
                  <a:txBody>
                    <a:bodyPr/>
                    <a:lstStyle/>
                    <a:p>
                      <a:pPr algn="ctr">
                        <a:spcBef>
                          <a:spcPts val="100"/>
                        </a:spcBef>
                        <a:spcAft>
                          <a:spcPts val="100"/>
                        </a:spcAft>
                      </a:pPr>
                      <a:r>
                        <a:rPr lang="de-DE" sz="900" dirty="0">
                          <a:solidFill>
                            <a:schemeClr val="tx1"/>
                          </a:solidFill>
                          <a:effectLst/>
                          <a:latin typeface="Arial"/>
                          <a:ea typeface="Times New Roman"/>
                          <a:cs typeface="Arial"/>
                        </a:rPr>
                        <a:t>≥ 20%</a:t>
                      </a:r>
                      <a:endParaRPr lang="de-DE" sz="900" dirty="0">
                        <a:solidFill>
                          <a:schemeClr val="tx1"/>
                        </a:solidFill>
                        <a:effectLst/>
                        <a:latin typeface="Arial"/>
                        <a:ea typeface="Times New Roman"/>
                        <a:cs typeface="Times New Roman"/>
                      </a:endParaRPr>
                    </a:p>
                  </a:txBody>
                  <a:tcPr marL="63530" marR="63530" marT="0" marB="0" anchor="ctr">
                    <a:lnL>
                      <a:noFill/>
                    </a:lnL>
                    <a:lnR>
                      <a:noFill/>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EF3E5"/>
                    </a:solidFill>
                  </a:tcPr>
                </a:tc>
                <a:tc>
                  <a:txBody>
                    <a:bodyPr/>
                    <a:lstStyle/>
                    <a:p>
                      <a:pPr algn="ctr">
                        <a:spcBef>
                          <a:spcPts val="100"/>
                        </a:spcBef>
                        <a:spcAft>
                          <a:spcPts val="100"/>
                        </a:spcAft>
                      </a:pPr>
                      <a:r>
                        <a:rPr lang="en-US" sz="900" dirty="0">
                          <a:solidFill>
                            <a:schemeClr val="tx1"/>
                          </a:solidFill>
                          <a:effectLst/>
                          <a:latin typeface="Arial"/>
                          <a:ea typeface="Times New Roman"/>
                          <a:cs typeface="Arial"/>
                        </a:rPr>
                        <a:t>15% </a:t>
                      </a:r>
                      <a:r>
                        <a:rPr lang="de-DE" sz="900" dirty="0">
                          <a:solidFill>
                            <a:schemeClr val="tx1"/>
                          </a:solidFill>
                          <a:effectLst/>
                          <a:latin typeface="Arial"/>
                          <a:ea typeface="Times New Roman"/>
                          <a:cs typeface="Arial"/>
                        </a:rPr>
                        <a:t>&lt; </a:t>
                      </a:r>
                      <a:r>
                        <a:rPr lang="en-US" sz="900" dirty="0">
                          <a:solidFill>
                            <a:schemeClr val="tx1"/>
                          </a:solidFill>
                          <a:effectLst/>
                          <a:latin typeface="Arial"/>
                          <a:ea typeface="Times New Roman"/>
                          <a:cs typeface="Arial"/>
                        </a:rPr>
                        <a:t>x &lt; 20%</a:t>
                      </a:r>
                      <a:endParaRPr lang="de-DE" sz="900" dirty="0">
                        <a:solidFill>
                          <a:schemeClr val="tx1"/>
                        </a:solidFill>
                        <a:effectLst/>
                        <a:latin typeface="Arial"/>
                        <a:ea typeface="Times New Roman"/>
                        <a:cs typeface="Times New Roman"/>
                      </a:endParaRPr>
                    </a:p>
                  </a:txBody>
                  <a:tcPr marL="63530" marR="63530" marT="0" marB="0" anchor="ctr">
                    <a:lnL>
                      <a:noFill/>
                    </a:lnL>
                    <a:lnR>
                      <a:noFill/>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EF3E5"/>
                    </a:solidFill>
                  </a:tcPr>
                </a:tc>
                <a:tc>
                  <a:txBody>
                    <a:bodyPr/>
                    <a:lstStyle/>
                    <a:p>
                      <a:pPr algn="ctr">
                        <a:spcBef>
                          <a:spcPts val="100"/>
                        </a:spcBef>
                        <a:spcAft>
                          <a:spcPts val="100"/>
                        </a:spcAft>
                      </a:pPr>
                      <a:r>
                        <a:rPr lang="de-DE" sz="900" dirty="0">
                          <a:solidFill>
                            <a:schemeClr val="tx1"/>
                          </a:solidFill>
                          <a:effectLst/>
                          <a:latin typeface="Arial"/>
                          <a:ea typeface="Times New Roman"/>
                          <a:cs typeface="Arial"/>
                        </a:rPr>
                        <a:t>≤</a:t>
                      </a:r>
                      <a:r>
                        <a:rPr lang="de-DE" sz="900" baseline="0" dirty="0">
                          <a:solidFill>
                            <a:schemeClr val="tx1"/>
                          </a:solidFill>
                          <a:effectLst/>
                          <a:latin typeface="Arial"/>
                          <a:ea typeface="Times New Roman"/>
                          <a:cs typeface="Arial"/>
                        </a:rPr>
                        <a:t> </a:t>
                      </a:r>
                      <a:r>
                        <a:rPr lang="en-US" sz="900" dirty="0">
                          <a:solidFill>
                            <a:schemeClr val="tx1"/>
                          </a:solidFill>
                          <a:effectLst/>
                          <a:latin typeface="Arial"/>
                          <a:ea typeface="Times New Roman"/>
                          <a:cs typeface="Arial"/>
                        </a:rPr>
                        <a:t>15%</a:t>
                      </a:r>
                      <a:endParaRPr lang="de-DE" sz="900" dirty="0">
                        <a:solidFill>
                          <a:schemeClr val="tx1"/>
                        </a:solidFill>
                        <a:effectLst/>
                        <a:latin typeface="Arial"/>
                        <a:ea typeface="Times New Roman"/>
                        <a:cs typeface="Times New Roman"/>
                      </a:endParaRPr>
                    </a:p>
                  </a:txBody>
                  <a:tcPr marL="63530" marR="63530" marT="0" marB="0" anchor="ctr">
                    <a:lnL>
                      <a:noFill/>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EF3E5"/>
                    </a:solidFill>
                  </a:tcPr>
                </a:tc>
                <a:tc>
                  <a:txBody>
                    <a:bodyPr/>
                    <a:lstStyle/>
                    <a:p>
                      <a:pPr algn="ctr">
                        <a:spcBef>
                          <a:spcPts val="100"/>
                        </a:spcBef>
                        <a:spcAft>
                          <a:spcPts val="100"/>
                        </a:spcAft>
                      </a:pPr>
                      <a:r>
                        <a:rPr lang="de-DE" sz="900" dirty="0">
                          <a:effectLst/>
                          <a:latin typeface="Arial"/>
                          <a:ea typeface="Times New Roman"/>
                          <a:cs typeface="Arial"/>
                        </a:rPr>
                        <a:t>2</a:t>
                      </a:r>
                      <a:endParaRPr lang="de-DE" sz="900" dirty="0">
                        <a:effectLst/>
                        <a:latin typeface="Arial"/>
                        <a:ea typeface="Times New Roman"/>
                        <a:cs typeface="Times New Roman"/>
                      </a:endParaRPr>
                    </a:p>
                  </a:txBody>
                  <a:tcPr marL="63530" marR="63530" marT="0" marB="0" anchor="ctr">
                    <a:lnL w="28575" cap="flat" cmpd="sng" algn="ctr">
                      <a:solidFill>
                        <a:srgbClr val="FFFFFF"/>
                      </a:solidFill>
                      <a:prstDash val="solid"/>
                      <a:round/>
                      <a:headEnd type="none" w="med" len="med"/>
                      <a:tailEnd type="none" w="med" len="med"/>
                    </a:lnL>
                    <a:lnR>
                      <a:noFill/>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EF3E5"/>
                    </a:solidFill>
                  </a:tcPr>
                </a:tc>
                <a:extLst>
                  <a:ext uri="{0D108BD9-81ED-4DB2-BD59-A6C34878D82A}">
                    <a16:rowId xmlns:a16="http://schemas.microsoft.com/office/drawing/2014/main" val="10011"/>
                  </a:ext>
                </a:extLst>
              </a:tr>
              <a:tr h="251502">
                <a:tc>
                  <a:txBody>
                    <a:bodyPr/>
                    <a:lstStyle/>
                    <a:p>
                      <a:pPr algn="l">
                        <a:spcBef>
                          <a:spcPts val="100"/>
                        </a:spcBef>
                        <a:spcAft>
                          <a:spcPts val="100"/>
                        </a:spcAft>
                      </a:pPr>
                      <a:r>
                        <a:rPr lang="de-DE" sz="900" dirty="0">
                          <a:effectLst/>
                          <a:latin typeface="Arial"/>
                          <a:ea typeface="Times New Roman"/>
                          <a:cs typeface="Arial"/>
                        </a:rPr>
                        <a:t>17</a:t>
                      </a:r>
                      <a:endParaRPr lang="de-DE" sz="900" dirty="0">
                        <a:effectLst/>
                        <a:latin typeface="Arial"/>
                        <a:ea typeface="Times New Roman"/>
                        <a:cs typeface="Times New Roman"/>
                      </a:endParaRPr>
                    </a:p>
                  </a:txBody>
                  <a:tcPr marL="63530" marR="63530" marT="0" marB="0" anchor="ctr">
                    <a:lnL>
                      <a:noFill/>
                    </a:lnL>
                    <a:lnR>
                      <a:noFill/>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EF3E5"/>
                    </a:solidFill>
                  </a:tcPr>
                </a:tc>
                <a:tc>
                  <a:txBody>
                    <a:bodyPr/>
                    <a:lstStyle/>
                    <a:p>
                      <a:pPr algn="l">
                        <a:spcBef>
                          <a:spcPts val="100"/>
                        </a:spcBef>
                        <a:spcAft>
                          <a:spcPts val="100"/>
                        </a:spcAft>
                      </a:pPr>
                      <a:r>
                        <a:rPr lang="de-DE" sz="900" dirty="0">
                          <a:effectLst/>
                          <a:latin typeface="Arial"/>
                          <a:ea typeface="Times New Roman"/>
                          <a:cs typeface="Arial"/>
                        </a:rPr>
                        <a:t>Anastomoseninsuffizienzen Kolon</a:t>
                      </a:r>
                      <a:endParaRPr lang="de-DE" sz="900" dirty="0">
                        <a:effectLst/>
                        <a:latin typeface="Arial"/>
                        <a:ea typeface="Times New Roman"/>
                        <a:cs typeface="Times New Roman"/>
                      </a:endParaRPr>
                    </a:p>
                  </a:txBody>
                  <a:tcPr marL="63530" marR="63530" marT="0" marB="0" anchor="ctr">
                    <a:lnL>
                      <a:noFill/>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EF3E5"/>
                    </a:solidFill>
                  </a:tcPr>
                </a:tc>
                <a:tc>
                  <a:txBody>
                    <a:bodyPr/>
                    <a:lstStyle/>
                    <a:p>
                      <a:pPr algn="ctr">
                        <a:spcBef>
                          <a:spcPts val="100"/>
                        </a:spcBef>
                        <a:spcAft>
                          <a:spcPts val="100"/>
                        </a:spcAft>
                      </a:pPr>
                      <a:r>
                        <a:rPr lang="de-DE" sz="900" dirty="0" err="1">
                          <a:solidFill>
                            <a:schemeClr val="tx1"/>
                          </a:solidFill>
                          <a:effectLst/>
                          <a:latin typeface="Arial"/>
                          <a:ea typeface="Times New Roman"/>
                          <a:cs typeface="Arial"/>
                        </a:rPr>
                        <a:t>k.A</a:t>
                      </a:r>
                      <a:r>
                        <a:rPr lang="de-DE" sz="900" dirty="0">
                          <a:solidFill>
                            <a:schemeClr val="tx1"/>
                          </a:solidFill>
                          <a:effectLst/>
                          <a:latin typeface="Arial"/>
                          <a:ea typeface="Times New Roman"/>
                          <a:cs typeface="Arial"/>
                        </a:rPr>
                        <a:t>.</a:t>
                      </a:r>
                      <a:endParaRPr lang="de-DE" sz="900" dirty="0">
                        <a:solidFill>
                          <a:schemeClr val="tx1"/>
                        </a:solidFill>
                        <a:effectLst/>
                        <a:latin typeface="Arial"/>
                        <a:ea typeface="Times New Roman"/>
                        <a:cs typeface="Times New Roman"/>
                      </a:endParaRPr>
                    </a:p>
                  </a:txBody>
                  <a:tcPr marL="63530" marR="63530" marT="0" marB="0" anchor="ctr">
                    <a:lnL w="28575" cap="flat" cmpd="sng" algn="ctr">
                      <a:solidFill>
                        <a:srgbClr val="FFFFFF"/>
                      </a:solidFill>
                      <a:prstDash val="solid"/>
                      <a:round/>
                      <a:headEnd type="none" w="med" len="med"/>
                      <a:tailEnd type="none" w="med" len="med"/>
                    </a:lnL>
                    <a:lnR>
                      <a:noFill/>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EF3E5"/>
                    </a:solidFill>
                  </a:tcPr>
                </a:tc>
                <a:tc>
                  <a:txBody>
                    <a:bodyPr/>
                    <a:lstStyle/>
                    <a:p>
                      <a:pPr algn="ctr">
                        <a:spcBef>
                          <a:spcPts val="100"/>
                        </a:spcBef>
                        <a:spcAft>
                          <a:spcPts val="100"/>
                        </a:spcAft>
                      </a:pPr>
                      <a:r>
                        <a:rPr lang="de-DE" sz="900" dirty="0">
                          <a:solidFill>
                            <a:schemeClr val="tx1"/>
                          </a:solidFill>
                          <a:effectLst/>
                          <a:latin typeface="Arial"/>
                          <a:ea typeface="Times New Roman"/>
                          <a:cs typeface="Arial"/>
                        </a:rPr>
                        <a:t>≥ 9%</a:t>
                      </a:r>
                      <a:endParaRPr lang="de-DE" sz="900" dirty="0">
                        <a:solidFill>
                          <a:schemeClr val="tx1"/>
                        </a:solidFill>
                        <a:effectLst/>
                        <a:latin typeface="Arial"/>
                        <a:ea typeface="Times New Roman"/>
                        <a:cs typeface="Times New Roman"/>
                      </a:endParaRPr>
                    </a:p>
                  </a:txBody>
                  <a:tcPr marL="63530" marR="63530" marT="0" marB="0" anchor="ctr">
                    <a:lnL>
                      <a:noFill/>
                    </a:lnL>
                    <a:lnR>
                      <a:noFill/>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EF3E5"/>
                    </a:solidFill>
                  </a:tcPr>
                </a:tc>
                <a:tc>
                  <a:txBody>
                    <a:bodyPr/>
                    <a:lstStyle/>
                    <a:p>
                      <a:pPr algn="ctr">
                        <a:spcBef>
                          <a:spcPts val="100"/>
                        </a:spcBef>
                        <a:spcAft>
                          <a:spcPts val="100"/>
                        </a:spcAft>
                      </a:pPr>
                      <a:r>
                        <a:rPr lang="de-DE" sz="900" dirty="0">
                          <a:solidFill>
                            <a:schemeClr val="tx1"/>
                          </a:solidFill>
                          <a:effectLst/>
                          <a:latin typeface="Arial"/>
                          <a:ea typeface="Times New Roman"/>
                          <a:cs typeface="Arial"/>
                        </a:rPr>
                        <a:t>6% &lt; x &lt; 9%</a:t>
                      </a:r>
                      <a:endParaRPr lang="de-DE" sz="900" dirty="0">
                        <a:solidFill>
                          <a:schemeClr val="tx1"/>
                        </a:solidFill>
                        <a:effectLst/>
                        <a:latin typeface="Arial"/>
                        <a:ea typeface="Times New Roman"/>
                        <a:cs typeface="Times New Roman"/>
                      </a:endParaRPr>
                    </a:p>
                  </a:txBody>
                  <a:tcPr marL="63530" marR="63530" marT="0" marB="0" anchor="ctr">
                    <a:lnL>
                      <a:noFill/>
                    </a:lnL>
                    <a:lnR>
                      <a:noFill/>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EF3E5"/>
                    </a:solidFill>
                  </a:tcPr>
                </a:tc>
                <a:tc>
                  <a:txBody>
                    <a:bodyPr/>
                    <a:lstStyle/>
                    <a:p>
                      <a:pPr algn="ctr">
                        <a:spcBef>
                          <a:spcPts val="100"/>
                        </a:spcBef>
                        <a:spcAft>
                          <a:spcPts val="100"/>
                        </a:spcAft>
                      </a:pPr>
                      <a:r>
                        <a:rPr lang="de-DE" sz="900" dirty="0">
                          <a:solidFill>
                            <a:schemeClr val="tx1"/>
                          </a:solidFill>
                          <a:effectLst/>
                          <a:latin typeface="Arial"/>
                          <a:ea typeface="Times New Roman"/>
                          <a:cs typeface="Arial"/>
                        </a:rPr>
                        <a:t>≤ 6%</a:t>
                      </a:r>
                      <a:endParaRPr lang="de-DE" sz="900" dirty="0">
                        <a:solidFill>
                          <a:schemeClr val="tx1"/>
                        </a:solidFill>
                        <a:effectLst/>
                        <a:latin typeface="Arial"/>
                        <a:ea typeface="Times New Roman"/>
                        <a:cs typeface="Times New Roman"/>
                      </a:endParaRPr>
                    </a:p>
                  </a:txBody>
                  <a:tcPr marL="63530" marR="63530" marT="0" marB="0" anchor="ctr">
                    <a:lnL>
                      <a:noFill/>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EF3E5"/>
                    </a:solidFill>
                  </a:tcPr>
                </a:tc>
                <a:tc>
                  <a:txBody>
                    <a:bodyPr/>
                    <a:lstStyle/>
                    <a:p>
                      <a:pPr algn="ctr">
                        <a:spcBef>
                          <a:spcPts val="100"/>
                        </a:spcBef>
                        <a:spcAft>
                          <a:spcPts val="100"/>
                        </a:spcAft>
                      </a:pPr>
                      <a:r>
                        <a:rPr lang="de-DE" sz="900" dirty="0">
                          <a:effectLst/>
                          <a:latin typeface="Arial"/>
                          <a:ea typeface="Times New Roman"/>
                          <a:cs typeface="Arial"/>
                        </a:rPr>
                        <a:t>2</a:t>
                      </a:r>
                      <a:endParaRPr lang="de-DE" sz="900" dirty="0">
                        <a:effectLst/>
                        <a:latin typeface="Arial"/>
                        <a:ea typeface="Times New Roman"/>
                        <a:cs typeface="Times New Roman"/>
                      </a:endParaRPr>
                    </a:p>
                  </a:txBody>
                  <a:tcPr marL="63530" marR="63530" marT="0" marB="0" anchor="ctr">
                    <a:lnL w="28575" cap="flat" cmpd="sng" algn="ctr">
                      <a:solidFill>
                        <a:srgbClr val="FFFFFF"/>
                      </a:solidFill>
                      <a:prstDash val="solid"/>
                      <a:round/>
                      <a:headEnd type="none" w="med" len="med"/>
                      <a:tailEnd type="none" w="med" len="med"/>
                    </a:lnL>
                    <a:lnR>
                      <a:noFill/>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EF3E5"/>
                    </a:solidFill>
                  </a:tcPr>
                </a:tc>
                <a:extLst>
                  <a:ext uri="{0D108BD9-81ED-4DB2-BD59-A6C34878D82A}">
                    <a16:rowId xmlns:a16="http://schemas.microsoft.com/office/drawing/2014/main" val="10012"/>
                  </a:ext>
                </a:extLst>
              </a:tr>
              <a:tr h="251502">
                <a:tc>
                  <a:txBody>
                    <a:bodyPr/>
                    <a:lstStyle/>
                    <a:p>
                      <a:pPr algn="l">
                        <a:spcBef>
                          <a:spcPts val="100"/>
                        </a:spcBef>
                        <a:spcAft>
                          <a:spcPts val="100"/>
                        </a:spcAft>
                      </a:pPr>
                      <a:r>
                        <a:rPr lang="de-DE" sz="900" dirty="0">
                          <a:effectLst/>
                          <a:latin typeface="Arial"/>
                          <a:ea typeface="Times New Roman"/>
                          <a:cs typeface="Arial"/>
                        </a:rPr>
                        <a:t>18</a:t>
                      </a:r>
                      <a:endParaRPr lang="de-DE" sz="900" dirty="0">
                        <a:effectLst/>
                        <a:latin typeface="Arial"/>
                        <a:ea typeface="Times New Roman"/>
                        <a:cs typeface="Times New Roman"/>
                      </a:endParaRPr>
                    </a:p>
                  </a:txBody>
                  <a:tcPr marL="63530" marR="63530" marT="0" marB="0" anchor="ctr">
                    <a:lnL>
                      <a:noFill/>
                    </a:lnL>
                    <a:lnR>
                      <a:noFill/>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EF3E5"/>
                    </a:solidFill>
                  </a:tcPr>
                </a:tc>
                <a:tc>
                  <a:txBody>
                    <a:bodyPr/>
                    <a:lstStyle/>
                    <a:p>
                      <a:pPr algn="l">
                        <a:spcBef>
                          <a:spcPts val="100"/>
                        </a:spcBef>
                        <a:spcAft>
                          <a:spcPts val="100"/>
                        </a:spcAft>
                      </a:pPr>
                      <a:r>
                        <a:rPr lang="de-DE" sz="900" dirty="0">
                          <a:effectLst/>
                          <a:latin typeface="Arial"/>
                          <a:ea typeface="Times New Roman"/>
                          <a:cs typeface="Arial"/>
                        </a:rPr>
                        <a:t>Anastomoseninsuffizienzen Rektum</a:t>
                      </a:r>
                      <a:endParaRPr lang="de-DE" sz="900" dirty="0">
                        <a:effectLst/>
                        <a:latin typeface="Arial"/>
                        <a:ea typeface="Times New Roman"/>
                        <a:cs typeface="Times New Roman"/>
                      </a:endParaRPr>
                    </a:p>
                  </a:txBody>
                  <a:tcPr marL="63530" marR="63530" marT="0" marB="0" anchor="ctr">
                    <a:lnL>
                      <a:noFill/>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EF3E5"/>
                    </a:solidFill>
                  </a:tcPr>
                </a:tc>
                <a:tc>
                  <a:txBody>
                    <a:bodyPr/>
                    <a:lstStyle/>
                    <a:p>
                      <a:pPr algn="ctr">
                        <a:spcBef>
                          <a:spcPts val="100"/>
                        </a:spcBef>
                        <a:spcAft>
                          <a:spcPts val="100"/>
                        </a:spcAft>
                      </a:pPr>
                      <a:r>
                        <a:rPr lang="de-DE" sz="900" dirty="0" err="1">
                          <a:solidFill>
                            <a:schemeClr val="tx1"/>
                          </a:solidFill>
                          <a:effectLst/>
                          <a:latin typeface="Arial"/>
                          <a:ea typeface="Times New Roman"/>
                          <a:cs typeface="Arial"/>
                        </a:rPr>
                        <a:t>k.A</a:t>
                      </a:r>
                      <a:r>
                        <a:rPr lang="de-DE" sz="900" dirty="0">
                          <a:solidFill>
                            <a:schemeClr val="tx1"/>
                          </a:solidFill>
                          <a:effectLst/>
                          <a:latin typeface="Arial"/>
                          <a:ea typeface="Times New Roman"/>
                          <a:cs typeface="Arial"/>
                        </a:rPr>
                        <a:t>.</a:t>
                      </a:r>
                      <a:endParaRPr lang="de-DE" sz="900" dirty="0">
                        <a:solidFill>
                          <a:schemeClr val="tx1"/>
                        </a:solidFill>
                        <a:effectLst/>
                        <a:latin typeface="Arial"/>
                        <a:ea typeface="Times New Roman"/>
                        <a:cs typeface="Times New Roman"/>
                      </a:endParaRPr>
                    </a:p>
                  </a:txBody>
                  <a:tcPr marL="63530" marR="63530" marT="0" marB="0" anchor="ctr">
                    <a:lnL w="28575" cap="flat" cmpd="sng" algn="ctr">
                      <a:solidFill>
                        <a:srgbClr val="FFFFFF"/>
                      </a:solidFill>
                      <a:prstDash val="solid"/>
                      <a:round/>
                      <a:headEnd type="none" w="med" len="med"/>
                      <a:tailEnd type="none" w="med" len="med"/>
                    </a:lnL>
                    <a:lnR>
                      <a:noFill/>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EF3E5"/>
                    </a:solidFill>
                  </a:tcPr>
                </a:tc>
                <a:tc>
                  <a:txBody>
                    <a:bodyPr/>
                    <a:lstStyle/>
                    <a:p>
                      <a:pPr algn="ctr">
                        <a:spcBef>
                          <a:spcPts val="100"/>
                        </a:spcBef>
                        <a:spcAft>
                          <a:spcPts val="100"/>
                        </a:spcAft>
                      </a:pPr>
                      <a:r>
                        <a:rPr lang="de-DE" sz="900">
                          <a:solidFill>
                            <a:schemeClr val="tx1"/>
                          </a:solidFill>
                          <a:effectLst/>
                          <a:latin typeface="Arial"/>
                          <a:ea typeface="Times New Roman"/>
                          <a:cs typeface="Arial"/>
                        </a:rPr>
                        <a:t>≥ 20%</a:t>
                      </a:r>
                      <a:endParaRPr lang="de-DE" sz="900">
                        <a:solidFill>
                          <a:schemeClr val="tx1"/>
                        </a:solidFill>
                        <a:effectLst/>
                        <a:latin typeface="Arial"/>
                        <a:ea typeface="Times New Roman"/>
                        <a:cs typeface="Times New Roman"/>
                      </a:endParaRPr>
                    </a:p>
                  </a:txBody>
                  <a:tcPr marL="63530" marR="63530" marT="0" marB="0" anchor="ctr">
                    <a:lnL>
                      <a:noFill/>
                    </a:lnL>
                    <a:lnR>
                      <a:noFill/>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EF3E5"/>
                    </a:solidFill>
                  </a:tcPr>
                </a:tc>
                <a:tc>
                  <a:txBody>
                    <a:bodyPr/>
                    <a:lstStyle/>
                    <a:p>
                      <a:pPr algn="ctr">
                        <a:spcBef>
                          <a:spcPts val="100"/>
                        </a:spcBef>
                        <a:spcAft>
                          <a:spcPts val="100"/>
                        </a:spcAft>
                      </a:pPr>
                      <a:r>
                        <a:rPr lang="de-DE" sz="900" dirty="0">
                          <a:solidFill>
                            <a:schemeClr val="tx1"/>
                          </a:solidFill>
                          <a:effectLst/>
                          <a:latin typeface="Arial"/>
                          <a:ea typeface="Times New Roman"/>
                          <a:cs typeface="Arial"/>
                        </a:rPr>
                        <a:t>15% &lt; x &lt; 20%</a:t>
                      </a:r>
                      <a:endParaRPr lang="de-DE" sz="900" dirty="0">
                        <a:solidFill>
                          <a:schemeClr val="tx1"/>
                        </a:solidFill>
                        <a:effectLst/>
                        <a:latin typeface="Arial"/>
                        <a:ea typeface="Times New Roman"/>
                        <a:cs typeface="Times New Roman"/>
                      </a:endParaRPr>
                    </a:p>
                  </a:txBody>
                  <a:tcPr marL="63530" marR="63530" marT="0" marB="0" anchor="ctr">
                    <a:lnL>
                      <a:noFill/>
                    </a:lnL>
                    <a:lnR>
                      <a:noFill/>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EF3E5"/>
                    </a:solidFill>
                  </a:tcPr>
                </a:tc>
                <a:tc>
                  <a:txBody>
                    <a:bodyPr/>
                    <a:lstStyle/>
                    <a:p>
                      <a:pPr algn="ctr">
                        <a:spcBef>
                          <a:spcPts val="100"/>
                        </a:spcBef>
                        <a:spcAft>
                          <a:spcPts val="100"/>
                        </a:spcAft>
                      </a:pPr>
                      <a:r>
                        <a:rPr lang="de-DE" sz="900" dirty="0">
                          <a:solidFill>
                            <a:schemeClr val="tx1"/>
                          </a:solidFill>
                          <a:effectLst/>
                          <a:latin typeface="Arial"/>
                          <a:ea typeface="Times New Roman"/>
                          <a:cs typeface="Arial"/>
                        </a:rPr>
                        <a:t>≤ 15%</a:t>
                      </a:r>
                      <a:endParaRPr lang="de-DE" sz="900" dirty="0">
                        <a:solidFill>
                          <a:schemeClr val="tx1"/>
                        </a:solidFill>
                        <a:effectLst/>
                        <a:latin typeface="Arial"/>
                        <a:ea typeface="Times New Roman"/>
                        <a:cs typeface="Times New Roman"/>
                      </a:endParaRPr>
                    </a:p>
                  </a:txBody>
                  <a:tcPr marL="63530" marR="63530" marT="0" marB="0" anchor="ctr">
                    <a:lnL>
                      <a:noFill/>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EF3E5"/>
                    </a:solidFill>
                  </a:tcPr>
                </a:tc>
                <a:tc>
                  <a:txBody>
                    <a:bodyPr/>
                    <a:lstStyle/>
                    <a:p>
                      <a:pPr algn="ctr">
                        <a:spcBef>
                          <a:spcPts val="100"/>
                        </a:spcBef>
                        <a:spcAft>
                          <a:spcPts val="100"/>
                        </a:spcAft>
                      </a:pPr>
                      <a:r>
                        <a:rPr lang="de-DE" sz="900" dirty="0">
                          <a:effectLst/>
                          <a:latin typeface="Arial"/>
                          <a:ea typeface="Times New Roman"/>
                          <a:cs typeface="Arial"/>
                        </a:rPr>
                        <a:t>2</a:t>
                      </a:r>
                      <a:endParaRPr lang="de-DE" sz="900" dirty="0">
                        <a:effectLst/>
                        <a:latin typeface="Arial"/>
                        <a:ea typeface="Times New Roman"/>
                        <a:cs typeface="Times New Roman"/>
                      </a:endParaRPr>
                    </a:p>
                  </a:txBody>
                  <a:tcPr marL="63530" marR="63530" marT="0" marB="0" anchor="ctr">
                    <a:lnL w="28575" cap="flat" cmpd="sng" algn="ctr">
                      <a:solidFill>
                        <a:srgbClr val="FFFFFF"/>
                      </a:solidFill>
                      <a:prstDash val="solid"/>
                      <a:round/>
                      <a:headEnd type="none" w="med" len="med"/>
                      <a:tailEnd type="none" w="med" len="med"/>
                    </a:lnL>
                    <a:lnR>
                      <a:noFill/>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EF3E5"/>
                    </a:solidFill>
                  </a:tcPr>
                </a:tc>
                <a:extLst>
                  <a:ext uri="{0D108BD9-81ED-4DB2-BD59-A6C34878D82A}">
                    <a16:rowId xmlns:a16="http://schemas.microsoft.com/office/drawing/2014/main" val="10013"/>
                  </a:ext>
                </a:extLst>
              </a:tr>
              <a:tr h="251502">
                <a:tc>
                  <a:txBody>
                    <a:bodyPr/>
                    <a:lstStyle/>
                    <a:p>
                      <a:pPr algn="l">
                        <a:spcBef>
                          <a:spcPts val="100"/>
                        </a:spcBef>
                        <a:spcAft>
                          <a:spcPts val="100"/>
                        </a:spcAft>
                      </a:pPr>
                      <a:r>
                        <a:rPr lang="de-DE" sz="900" dirty="0">
                          <a:effectLst/>
                          <a:latin typeface="Arial"/>
                          <a:ea typeface="Times New Roman"/>
                          <a:cs typeface="Arial"/>
                        </a:rPr>
                        <a:t>19</a:t>
                      </a:r>
                      <a:endParaRPr lang="de-DE" sz="900" dirty="0">
                        <a:effectLst/>
                        <a:latin typeface="Arial"/>
                        <a:ea typeface="Times New Roman"/>
                        <a:cs typeface="Times New Roman"/>
                      </a:endParaRPr>
                    </a:p>
                  </a:txBody>
                  <a:tcPr marL="63530" marR="63530" marT="0" marB="0" anchor="ctr">
                    <a:lnL>
                      <a:noFill/>
                    </a:lnL>
                    <a:lnR>
                      <a:noFill/>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EF3E5"/>
                    </a:solidFill>
                  </a:tcPr>
                </a:tc>
                <a:tc>
                  <a:txBody>
                    <a:bodyPr/>
                    <a:lstStyle/>
                    <a:p>
                      <a:pPr algn="l">
                        <a:spcBef>
                          <a:spcPts val="100"/>
                        </a:spcBef>
                        <a:spcAft>
                          <a:spcPts val="100"/>
                        </a:spcAft>
                      </a:pPr>
                      <a:r>
                        <a:rPr lang="de-DE" sz="900" dirty="0">
                          <a:effectLst/>
                          <a:latin typeface="Arial"/>
                          <a:ea typeface="Times New Roman"/>
                          <a:cs typeface="Arial"/>
                        </a:rPr>
                        <a:t>Mortalität postoperativ </a:t>
                      </a:r>
                      <a:endParaRPr lang="de-DE" sz="900" dirty="0">
                        <a:effectLst/>
                        <a:latin typeface="Arial"/>
                        <a:ea typeface="Times New Roman"/>
                        <a:cs typeface="Times New Roman"/>
                      </a:endParaRPr>
                    </a:p>
                  </a:txBody>
                  <a:tcPr marL="63530" marR="63530" marT="0" marB="0" anchor="ctr">
                    <a:lnL>
                      <a:noFill/>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EF3E5"/>
                    </a:solidFill>
                  </a:tcPr>
                </a:tc>
                <a:tc>
                  <a:txBody>
                    <a:bodyPr/>
                    <a:lstStyle/>
                    <a:p>
                      <a:pPr algn="ctr">
                        <a:spcBef>
                          <a:spcPts val="100"/>
                        </a:spcBef>
                        <a:spcAft>
                          <a:spcPts val="100"/>
                        </a:spcAft>
                      </a:pPr>
                      <a:r>
                        <a:rPr lang="de-DE" sz="900" dirty="0" err="1">
                          <a:solidFill>
                            <a:schemeClr val="tx1"/>
                          </a:solidFill>
                          <a:effectLst/>
                          <a:latin typeface="Arial"/>
                          <a:ea typeface="Times New Roman"/>
                          <a:cs typeface="Arial"/>
                        </a:rPr>
                        <a:t>k.A</a:t>
                      </a:r>
                      <a:r>
                        <a:rPr lang="de-DE" sz="900" dirty="0">
                          <a:solidFill>
                            <a:schemeClr val="tx1"/>
                          </a:solidFill>
                          <a:effectLst/>
                          <a:latin typeface="Arial"/>
                          <a:ea typeface="Times New Roman"/>
                          <a:cs typeface="Arial"/>
                        </a:rPr>
                        <a:t>.</a:t>
                      </a:r>
                      <a:endParaRPr lang="de-DE" sz="900" dirty="0">
                        <a:solidFill>
                          <a:schemeClr val="tx1"/>
                        </a:solidFill>
                        <a:effectLst/>
                        <a:latin typeface="Arial"/>
                        <a:ea typeface="Times New Roman"/>
                        <a:cs typeface="Times New Roman"/>
                      </a:endParaRPr>
                    </a:p>
                  </a:txBody>
                  <a:tcPr marL="63530" marR="63530" marT="0" marB="0" anchor="ctr">
                    <a:lnL w="28575" cap="flat" cmpd="sng" algn="ctr">
                      <a:solidFill>
                        <a:srgbClr val="FFFFFF"/>
                      </a:solidFill>
                      <a:prstDash val="solid"/>
                      <a:round/>
                      <a:headEnd type="none" w="med" len="med"/>
                      <a:tailEnd type="none" w="med" len="med"/>
                    </a:lnL>
                    <a:lnR>
                      <a:noFill/>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EF3E5"/>
                    </a:solidFill>
                  </a:tcPr>
                </a:tc>
                <a:tc>
                  <a:txBody>
                    <a:bodyPr/>
                    <a:lstStyle/>
                    <a:p>
                      <a:pPr algn="ctr">
                        <a:spcBef>
                          <a:spcPts val="100"/>
                        </a:spcBef>
                        <a:spcAft>
                          <a:spcPts val="100"/>
                        </a:spcAft>
                      </a:pPr>
                      <a:r>
                        <a:rPr lang="de-DE" sz="900" dirty="0">
                          <a:solidFill>
                            <a:schemeClr val="tx1"/>
                          </a:solidFill>
                          <a:effectLst/>
                          <a:latin typeface="Arial"/>
                          <a:ea typeface="Times New Roman"/>
                          <a:cs typeface="Arial"/>
                        </a:rPr>
                        <a:t>≥ 7%</a:t>
                      </a:r>
                      <a:endParaRPr lang="de-DE" sz="900" dirty="0">
                        <a:solidFill>
                          <a:schemeClr val="tx1"/>
                        </a:solidFill>
                        <a:effectLst/>
                        <a:latin typeface="Arial"/>
                        <a:ea typeface="Times New Roman"/>
                        <a:cs typeface="Times New Roman"/>
                      </a:endParaRPr>
                    </a:p>
                  </a:txBody>
                  <a:tcPr marL="63530" marR="63530" marT="0" marB="0" anchor="ctr">
                    <a:lnL>
                      <a:noFill/>
                    </a:lnL>
                    <a:lnR>
                      <a:noFill/>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EF3E5"/>
                    </a:solidFill>
                  </a:tcPr>
                </a:tc>
                <a:tc>
                  <a:txBody>
                    <a:bodyPr/>
                    <a:lstStyle/>
                    <a:p>
                      <a:pPr algn="ctr">
                        <a:spcBef>
                          <a:spcPts val="100"/>
                        </a:spcBef>
                        <a:spcAft>
                          <a:spcPts val="100"/>
                        </a:spcAft>
                      </a:pPr>
                      <a:r>
                        <a:rPr lang="de-DE" sz="900" dirty="0">
                          <a:solidFill>
                            <a:schemeClr val="tx1"/>
                          </a:solidFill>
                          <a:effectLst/>
                          <a:latin typeface="Arial"/>
                          <a:ea typeface="Times New Roman"/>
                          <a:cs typeface="Arial"/>
                        </a:rPr>
                        <a:t>5% &lt;</a:t>
                      </a:r>
                      <a:r>
                        <a:rPr lang="de-DE" sz="900" baseline="0" dirty="0">
                          <a:solidFill>
                            <a:schemeClr val="tx1"/>
                          </a:solidFill>
                          <a:effectLst/>
                          <a:latin typeface="Arial"/>
                          <a:ea typeface="Times New Roman"/>
                          <a:cs typeface="Arial"/>
                        </a:rPr>
                        <a:t> </a:t>
                      </a:r>
                      <a:r>
                        <a:rPr lang="en-US" sz="900" dirty="0">
                          <a:solidFill>
                            <a:schemeClr val="tx1"/>
                          </a:solidFill>
                          <a:effectLst/>
                          <a:latin typeface="Arial"/>
                          <a:ea typeface="Times New Roman"/>
                          <a:cs typeface="Arial"/>
                        </a:rPr>
                        <a:t>x &lt; 7%</a:t>
                      </a:r>
                      <a:endParaRPr lang="de-DE" sz="900" dirty="0">
                        <a:solidFill>
                          <a:schemeClr val="tx1"/>
                        </a:solidFill>
                        <a:effectLst/>
                        <a:latin typeface="Arial"/>
                        <a:ea typeface="Times New Roman"/>
                        <a:cs typeface="Times New Roman"/>
                      </a:endParaRPr>
                    </a:p>
                  </a:txBody>
                  <a:tcPr marL="63530" marR="63530" marT="0" marB="0" anchor="ctr">
                    <a:lnL>
                      <a:noFill/>
                    </a:lnL>
                    <a:lnR>
                      <a:noFill/>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EF3E5"/>
                    </a:solidFill>
                  </a:tcPr>
                </a:tc>
                <a:tc>
                  <a:txBody>
                    <a:bodyPr/>
                    <a:lstStyle/>
                    <a:p>
                      <a:pPr algn="ctr">
                        <a:spcBef>
                          <a:spcPts val="100"/>
                        </a:spcBef>
                        <a:spcAft>
                          <a:spcPts val="100"/>
                        </a:spcAft>
                      </a:pPr>
                      <a:r>
                        <a:rPr lang="de-DE" sz="900" dirty="0">
                          <a:solidFill>
                            <a:schemeClr val="tx1"/>
                          </a:solidFill>
                          <a:effectLst/>
                          <a:latin typeface="Arial"/>
                          <a:ea typeface="Times New Roman"/>
                          <a:cs typeface="Arial"/>
                        </a:rPr>
                        <a:t>≤ 5%</a:t>
                      </a:r>
                      <a:endParaRPr lang="de-DE" sz="900" dirty="0">
                        <a:solidFill>
                          <a:schemeClr val="tx1"/>
                        </a:solidFill>
                        <a:effectLst/>
                        <a:latin typeface="Arial"/>
                        <a:ea typeface="Times New Roman"/>
                        <a:cs typeface="Times New Roman"/>
                      </a:endParaRPr>
                    </a:p>
                  </a:txBody>
                  <a:tcPr marL="63530" marR="63530" marT="0" marB="0" anchor="ctr">
                    <a:lnL>
                      <a:noFill/>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EF3E5"/>
                    </a:solidFill>
                  </a:tcPr>
                </a:tc>
                <a:tc>
                  <a:txBody>
                    <a:bodyPr/>
                    <a:lstStyle/>
                    <a:p>
                      <a:pPr algn="ctr">
                        <a:spcBef>
                          <a:spcPts val="100"/>
                        </a:spcBef>
                        <a:spcAft>
                          <a:spcPts val="100"/>
                        </a:spcAft>
                      </a:pPr>
                      <a:r>
                        <a:rPr lang="de-DE" sz="900" dirty="0">
                          <a:effectLst/>
                          <a:latin typeface="Arial"/>
                          <a:ea typeface="Times New Roman"/>
                          <a:cs typeface="Arial"/>
                        </a:rPr>
                        <a:t>2</a:t>
                      </a:r>
                      <a:endParaRPr lang="de-DE" sz="900" dirty="0">
                        <a:effectLst/>
                        <a:latin typeface="Arial"/>
                        <a:ea typeface="Times New Roman"/>
                        <a:cs typeface="Times New Roman"/>
                      </a:endParaRPr>
                    </a:p>
                  </a:txBody>
                  <a:tcPr marL="63530" marR="63530" marT="0" marB="0" anchor="ctr">
                    <a:lnL w="28575" cap="flat" cmpd="sng" algn="ctr">
                      <a:solidFill>
                        <a:srgbClr val="FFFFFF"/>
                      </a:solidFill>
                      <a:prstDash val="solid"/>
                      <a:round/>
                      <a:headEnd type="none" w="med" len="med"/>
                      <a:tailEnd type="none" w="med" len="med"/>
                    </a:lnL>
                    <a:lnR>
                      <a:noFill/>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EF3E5"/>
                    </a:solidFill>
                  </a:tcPr>
                </a:tc>
                <a:extLst>
                  <a:ext uri="{0D108BD9-81ED-4DB2-BD59-A6C34878D82A}">
                    <a16:rowId xmlns:a16="http://schemas.microsoft.com/office/drawing/2014/main" val="10014"/>
                  </a:ext>
                </a:extLst>
              </a:tr>
              <a:tr h="251502">
                <a:tc>
                  <a:txBody>
                    <a:bodyPr/>
                    <a:lstStyle/>
                    <a:p>
                      <a:pPr algn="l">
                        <a:spcBef>
                          <a:spcPts val="100"/>
                        </a:spcBef>
                        <a:spcAft>
                          <a:spcPts val="100"/>
                        </a:spcAft>
                      </a:pPr>
                      <a:r>
                        <a:rPr lang="de-DE" sz="900" dirty="0">
                          <a:effectLst/>
                          <a:latin typeface="Arial"/>
                          <a:ea typeface="Times New Roman"/>
                          <a:cs typeface="Arial"/>
                        </a:rPr>
                        <a:t>20</a:t>
                      </a:r>
                      <a:endParaRPr lang="de-DE" sz="900" dirty="0">
                        <a:effectLst/>
                        <a:latin typeface="Arial"/>
                        <a:ea typeface="Times New Roman"/>
                        <a:cs typeface="Times New Roman"/>
                      </a:endParaRPr>
                    </a:p>
                  </a:txBody>
                  <a:tcPr marL="63530" marR="63530" marT="0" marB="0" anchor="ctr">
                    <a:lnL>
                      <a:noFill/>
                    </a:lnL>
                    <a:lnR>
                      <a:noFill/>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EF3E5"/>
                    </a:solidFill>
                  </a:tcPr>
                </a:tc>
                <a:tc>
                  <a:txBody>
                    <a:bodyPr/>
                    <a:lstStyle/>
                    <a:p>
                      <a:pPr algn="l">
                        <a:spcBef>
                          <a:spcPts val="100"/>
                        </a:spcBef>
                        <a:spcAft>
                          <a:spcPts val="100"/>
                        </a:spcAft>
                      </a:pPr>
                      <a:r>
                        <a:rPr lang="de-DE" sz="900" dirty="0">
                          <a:effectLst/>
                          <a:latin typeface="Arial"/>
                          <a:ea typeface="Times New Roman"/>
                          <a:cs typeface="Arial"/>
                        </a:rPr>
                        <a:t>Lokale R0-Resektionen Rektum</a:t>
                      </a:r>
                      <a:endParaRPr lang="de-DE" sz="900" dirty="0">
                        <a:effectLst/>
                        <a:latin typeface="Arial"/>
                        <a:ea typeface="Times New Roman"/>
                        <a:cs typeface="Times New Roman"/>
                      </a:endParaRPr>
                    </a:p>
                  </a:txBody>
                  <a:tcPr marL="63530" marR="63530" marT="0" marB="0" anchor="ctr">
                    <a:lnL>
                      <a:noFill/>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EF3E5"/>
                    </a:solidFill>
                  </a:tcPr>
                </a:tc>
                <a:tc>
                  <a:txBody>
                    <a:bodyPr/>
                    <a:lstStyle/>
                    <a:p>
                      <a:pPr algn="ctr">
                        <a:spcBef>
                          <a:spcPts val="100"/>
                        </a:spcBef>
                        <a:spcAft>
                          <a:spcPts val="100"/>
                        </a:spcAft>
                      </a:pPr>
                      <a:r>
                        <a:rPr lang="de-DE" sz="900">
                          <a:solidFill>
                            <a:schemeClr val="tx1"/>
                          </a:solidFill>
                          <a:effectLst/>
                          <a:latin typeface="Arial"/>
                          <a:ea typeface="Times New Roman"/>
                          <a:cs typeface="Arial"/>
                        </a:rPr>
                        <a:t>k.A.</a:t>
                      </a:r>
                      <a:endParaRPr lang="de-DE" sz="900">
                        <a:solidFill>
                          <a:schemeClr val="tx1"/>
                        </a:solidFill>
                        <a:effectLst/>
                        <a:latin typeface="Arial"/>
                        <a:ea typeface="Times New Roman"/>
                        <a:cs typeface="Times New Roman"/>
                      </a:endParaRPr>
                    </a:p>
                  </a:txBody>
                  <a:tcPr marL="63530" marR="63530" marT="0" marB="0" anchor="ctr">
                    <a:lnL w="28575" cap="flat" cmpd="sng" algn="ctr">
                      <a:solidFill>
                        <a:srgbClr val="FFFFFF"/>
                      </a:solidFill>
                      <a:prstDash val="solid"/>
                      <a:round/>
                      <a:headEnd type="none" w="med" len="med"/>
                      <a:tailEnd type="none" w="med" len="med"/>
                    </a:lnL>
                    <a:lnR>
                      <a:noFill/>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EF3E5"/>
                    </a:solidFill>
                  </a:tcPr>
                </a:tc>
                <a:tc>
                  <a:txBody>
                    <a:bodyPr/>
                    <a:lstStyle/>
                    <a:p>
                      <a:pPr algn="ctr">
                        <a:spcBef>
                          <a:spcPts val="100"/>
                        </a:spcBef>
                        <a:spcAft>
                          <a:spcPts val="100"/>
                        </a:spcAft>
                      </a:pPr>
                      <a:r>
                        <a:rPr lang="de-DE" sz="900" dirty="0">
                          <a:solidFill>
                            <a:schemeClr val="tx1"/>
                          </a:solidFill>
                          <a:effectLst/>
                          <a:latin typeface="Arial"/>
                          <a:ea typeface="Times New Roman"/>
                          <a:cs typeface="Arial"/>
                        </a:rPr>
                        <a:t>≤ 80%</a:t>
                      </a:r>
                      <a:endParaRPr lang="de-DE" sz="900" dirty="0">
                        <a:solidFill>
                          <a:schemeClr val="tx1"/>
                        </a:solidFill>
                        <a:effectLst/>
                        <a:latin typeface="Arial"/>
                        <a:ea typeface="Times New Roman"/>
                        <a:cs typeface="Times New Roman"/>
                      </a:endParaRPr>
                    </a:p>
                  </a:txBody>
                  <a:tcPr marL="63530" marR="63530" marT="0" marB="0" anchor="ctr">
                    <a:lnL>
                      <a:noFill/>
                    </a:lnL>
                    <a:lnR>
                      <a:noFill/>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EF3E5"/>
                    </a:solidFill>
                  </a:tcPr>
                </a:tc>
                <a:tc>
                  <a:txBody>
                    <a:bodyPr/>
                    <a:lstStyle/>
                    <a:p>
                      <a:pPr algn="ctr">
                        <a:spcBef>
                          <a:spcPts val="100"/>
                        </a:spcBef>
                        <a:spcAft>
                          <a:spcPts val="100"/>
                        </a:spcAft>
                      </a:pPr>
                      <a:r>
                        <a:rPr lang="de-DE" sz="900" dirty="0">
                          <a:solidFill>
                            <a:schemeClr val="tx1"/>
                          </a:solidFill>
                          <a:effectLst/>
                          <a:latin typeface="Arial"/>
                          <a:ea typeface="Times New Roman"/>
                          <a:cs typeface="Arial"/>
                        </a:rPr>
                        <a:t>80% &lt; x &lt; 90%</a:t>
                      </a:r>
                      <a:endParaRPr lang="de-DE" sz="900" dirty="0">
                        <a:solidFill>
                          <a:schemeClr val="tx1"/>
                        </a:solidFill>
                        <a:effectLst/>
                        <a:latin typeface="Arial"/>
                        <a:ea typeface="Times New Roman"/>
                        <a:cs typeface="Times New Roman"/>
                      </a:endParaRPr>
                    </a:p>
                  </a:txBody>
                  <a:tcPr marL="63530" marR="63530" marT="0" marB="0" anchor="ctr">
                    <a:lnL>
                      <a:noFill/>
                    </a:lnL>
                    <a:lnR>
                      <a:noFill/>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EF3E5"/>
                    </a:solidFill>
                  </a:tcPr>
                </a:tc>
                <a:tc>
                  <a:txBody>
                    <a:bodyPr/>
                    <a:lstStyle/>
                    <a:p>
                      <a:pPr algn="ctr">
                        <a:spcBef>
                          <a:spcPts val="100"/>
                        </a:spcBef>
                        <a:spcAft>
                          <a:spcPts val="100"/>
                        </a:spcAft>
                      </a:pPr>
                      <a:r>
                        <a:rPr lang="de-DE" sz="900" dirty="0">
                          <a:solidFill>
                            <a:schemeClr val="tx1"/>
                          </a:solidFill>
                          <a:effectLst/>
                          <a:latin typeface="Arial"/>
                          <a:ea typeface="Times New Roman"/>
                          <a:cs typeface="Arial"/>
                        </a:rPr>
                        <a:t>≥ 90%</a:t>
                      </a:r>
                      <a:endParaRPr lang="de-DE" sz="900" dirty="0">
                        <a:solidFill>
                          <a:schemeClr val="tx1"/>
                        </a:solidFill>
                        <a:effectLst/>
                        <a:latin typeface="Arial"/>
                        <a:ea typeface="Times New Roman"/>
                        <a:cs typeface="Times New Roman"/>
                      </a:endParaRPr>
                    </a:p>
                  </a:txBody>
                  <a:tcPr marL="63530" marR="63530" marT="0" marB="0" anchor="ctr">
                    <a:lnL>
                      <a:noFill/>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EF3E5"/>
                    </a:solidFill>
                  </a:tcPr>
                </a:tc>
                <a:tc>
                  <a:txBody>
                    <a:bodyPr/>
                    <a:lstStyle/>
                    <a:p>
                      <a:pPr algn="ctr">
                        <a:spcBef>
                          <a:spcPts val="100"/>
                        </a:spcBef>
                        <a:spcAft>
                          <a:spcPts val="100"/>
                        </a:spcAft>
                      </a:pPr>
                      <a:r>
                        <a:rPr lang="de-DE" sz="900" dirty="0">
                          <a:effectLst/>
                          <a:latin typeface="Arial"/>
                          <a:ea typeface="Times New Roman"/>
                          <a:cs typeface="Arial"/>
                        </a:rPr>
                        <a:t>1</a:t>
                      </a:r>
                      <a:endParaRPr lang="de-DE" sz="900" dirty="0">
                        <a:effectLst/>
                        <a:latin typeface="Arial"/>
                        <a:ea typeface="Times New Roman"/>
                        <a:cs typeface="Times New Roman"/>
                      </a:endParaRPr>
                    </a:p>
                  </a:txBody>
                  <a:tcPr marL="63530" marR="63530" marT="0" marB="0" anchor="ctr">
                    <a:lnL w="28575" cap="flat" cmpd="sng" algn="ctr">
                      <a:solidFill>
                        <a:srgbClr val="FFFFFF"/>
                      </a:solidFill>
                      <a:prstDash val="solid"/>
                      <a:round/>
                      <a:headEnd type="none" w="med" len="med"/>
                      <a:tailEnd type="none" w="med" len="med"/>
                    </a:lnL>
                    <a:lnR>
                      <a:noFill/>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EF3E5"/>
                    </a:solidFill>
                  </a:tcPr>
                </a:tc>
                <a:extLst>
                  <a:ext uri="{0D108BD9-81ED-4DB2-BD59-A6C34878D82A}">
                    <a16:rowId xmlns:a16="http://schemas.microsoft.com/office/drawing/2014/main" val="10016"/>
                  </a:ext>
                </a:extLst>
              </a:tr>
              <a:tr h="301599">
                <a:tc>
                  <a:txBody>
                    <a:bodyPr/>
                    <a:lstStyle/>
                    <a:p>
                      <a:pPr algn="l">
                        <a:spcBef>
                          <a:spcPts val="100"/>
                        </a:spcBef>
                        <a:spcAft>
                          <a:spcPts val="100"/>
                        </a:spcAft>
                      </a:pPr>
                      <a:r>
                        <a:rPr lang="de-DE" sz="900" dirty="0">
                          <a:effectLst/>
                          <a:latin typeface="Arial"/>
                          <a:ea typeface="Times New Roman"/>
                          <a:cs typeface="Arial"/>
                        </a:rPr>
                        <a:t>23</a:t>
                      </a:r>
                      <a:endParaRPr lang="de-DE" sz="900" dirty="0">
                        <a:effectLst/>
                        <a:latin typeface="Arial"/>
                        <a:ea typeface="Times New Roman"/>
                        <a:cs typeface="Times New Roman"/>
                      </a:endParaRPr>
                    </a:p>
                  </a:txBody>
                  <a:tcPr marL="63530" marR="63530" marT="0" marB="0" anchor="ctr">
                    <a:lnL>
                      <a:noFill/>
                    </a:lnL>
                    <a:lnR>
                      <a:noFill/>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EF3E5"/>
                    </a:solidFill>
                  </a:tcPr>
                </a:tc>
                <a:tc>
                  <a:txBody>
                    <a:bodyPr/>
                    <a:lstStyle/>
                    <a:p>
                      <a:pPr algn="l">
                        <a:spcBef>
                          <a:spcPts val="100"/>
                        </a:spcBef>
                        <a:spcAft>
                          <a:spcPts val="100"/>
                        </a:spcAft>
                      </a:pPr>
                      <a:r>
                        <a:rPr lang="de-DE" sz="900" dirty="0">
                          <a:effectLst/>
                          <a:latin typeface="Arial"/>
                          <a:ea typeface="Times New Roman"/>
                          <a:cs typeface="Arial"/>
                        </a:rPr>
                        <a:t>Adjuvante Chemotherapien Kolon </a:t>
                      </a:r>
                      <a:br>
                        <a:rPr lang="de-DE" sz="900" dirty="0">
                          <a:effectLst/>
                          <a:latin typeface="Arial"/>
                          <a:ea typeface="Times New Roman"/>
                          <a:cs typeface="Arial"/>
                        </a:rPr>
                      </a:br>
                      <a:r>
                        <a:rPr lang="de-DE" sz="900" dirty="0">
                          <a:effectLst/>
                          <a:latin typeface="Arial"/>
                          <a:ea typeface="Times New Roman"/>
                          <a:cs typeface="Arial"/>
                        </a:rPr>
                        <a:t>(UICC Stad. III)</a:t>
                      </a:r>
                      <a:endParaRPr lang="de-DE" sz="900" dirty="0">
                        <a:effectLst/>
                        <a:latin typeface="Arial"/>
                        <a:ea typeface="Times New Roman"/>
                        <a:cs typeface="Times New Roman"/>
                      </a:endParaRPr>
                    </a:p>
                  </a:txBody>
                  <a:tcPr marL="63530" marR="63530" marT="0" marB="0" anchor="ctr">
                    <a:lnL>
                      <a:noFill/>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EF3E5"/>
                    </a:solidFill>
                  </a:tcPr>
                </a:tc>
                <a:tc>
                  <a:txBody>
                    <a:bodyPr/>
                    <a:lstStyle/>
                    <a:p>
                      <a:pPr algn="ctr">
                        <a:spcBef>
                          <a:spcPts val="100"/>
                        </a:spcBef>
                        <a:spcAft>
                          <a:spcPts val="100"/>
                        </a:spcAft>
                      </a:pPr>
                      <a:r>
                        <a:rPr lang="de-DE" sz="900">
                          <a:solidFill>
                            <a:schemeClr val="tx1"/>
                          </a:solidFill>
                          <a:effectLst/>
                          <a:latin typeface="Arial"/>
                          <a:ea typeface="Times New Roman"/>
                          <a:cs typeface="Arial"/>
                        </a:rPr>
                        <a:t>k.A.</a:t>
                      </a:r>
                      <a:endParaRPr lang="de-DE" sz="900">
                        <a:solidFill>
                          <a:schemeClr val="tx1"/>
                        </a:solidFill>
                        <a:effectLst/>
                        <a:latin typeface="Arial"/>
                        <a:ea typeface="Times New Roman"/>
                        <a:cs typeface="Times New Roman"/>
                      </a:endParaRPr>
                    </a:p>
                  </a:txBody>
                  <a:tcPr marL="63530" marR="63530" marT="0" marB="0" anchor="ctr">
                    <a:lnL w="28575" cap="flat" cmpd="sng" algn="ctr">
                      <a:solidFill>
                        <a:srgbClr val="FFFFFF"/>
                      </a:solidFill>
                      <a:prstDash val="solid"/>
                      <a:round/>
                      <a:headEnd type="none" w="med" len="med"/>
                      <a:tailEnd type="none" w="med" len="med"/>
                    </a:lnL>
                    <a:lnR>
                      <a:noFill/>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EF3E5"/>
                    </a:solidFill>
                  </a:tcPr>
                </a:tc>
                <a:tc>
                  <a:txBody>
                    <a:bodyPr/>
                    <a:lstStyle/>
                    <a:p>
                      <a:pPr algn="ctr">
                        <a:spcBef>
                          <a:spcPts val="100"/>
                        </a:spcBef>
                        <a:spcAft>
                          <a:spcPts val="100"/>
                        </a:spcAft>
                      </a:pPr>
                      <a:r>
                        <a:rPr lang="de-DE" sz="900" dirty="0">
                          <a:solidFill>
                            <a:schemeClr val="tx1"/>
                          </a:solidFill>
                          <a:effectLst/>
                          <a:latin typeface="Arial"/>
                          <a:ea typeface="Times New Roman"/>
                          <a:cs typeface="Arial"/>
                        </a:rPr>
                        <a:t>≤ 60%</a:t>
                      </a:r>
                      <a:endParaRPr lang="de-DE" sz="900" dirty="0">
                        <a:solidFill>
                          <a:schemeClr val="tx1"/>
                        </a:solidFill>
                        <a:effectLst/>
                        <a:latin typeface="Arial"/>
                        <a:ea typeface="Times New Roman"/>
                        <a:cs typeface="Times New Roman"/>
                      </a:endParaRPr>
                    </a:p>
                  </a:txBody>
                  <a:tcPr marL="63530" marR="63530" marT="0" marB="0" anchor="ctr">
                    <a:lnL>
                      <a:noFill/>
                    </a:lnL>
                    <a:lnR>
                      <a:noFill/>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EF3E5"/>
                    </a:solidFill>
                  </a:tcPr>
                </a:tc>
                <a:tc>
                  <a:txBody>
                    <a:bodyPr/>
                    <a:lstStyle/>
                    <a:p>
                      <a:pPr algn="ctr">
                        <a:spcBef>
                          <a:spcPts val="100"/>
                        </a:spcBef>
                        <a:spcAft>
                          <a:spcPts val="100"/>
                        </a:spcAft>
                      </a:pPr>
                      <a:r>
                        <a:rPr lang="de-DE" sz="900" dirty="0">
                          <a:solidFill>
                            <a:schemeClr val="tx1"/>
                          </a:solidFill>
                          <a:effectLst/>
                          <a:latin typeface="Arial"/>
                          <a:ea typeface="Times New Roman"/>
                          <a:cs typeface="Arial"/>
                        </a:rPr>
                        <a:t>60% &lt; x &lt; 70%</a:t>
                      </a:r>
                      <a:endParaRPr lang="de-DE" sz="900" dirty="0">
                        <a:solidFill>
                          <a:schemeClr val="tx1"/>
                        </a:solidFill>
                        <a:effectLst/>
                        <a:latin typeface="Arial"/>
                        <a:ea typeface="Times New Roman"/>
                        <a:cs typeface="Times New Roman"/>
                      </a:endParaRPr>
                    </a:p>
                  </a:txBody>
                  <a:tcPr marL="63530" marR="63530" marT="0" marB="0" anchor="ctr">
                    <a:lnL>
                      <a:noFill/>
                    </a:lnL>
                    <a:lnR>
                      <a:noFill/>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EF3E5"/>
                    </a:solidFill>
                  </a:tcPr>
                </a:tc>
                <a:tc>
                  <a:txBody>
                    <a:bodyPr/>
                    <a:lstStyle/>
                    <a:p>
                      <a:pPr algn="ctr">
                        <a:spcBef>
                          <a:spcPts val="100"/>
                        </a:spcBef>
                        <a:spcAft>
                          <a:spcPts val="100"/>
                        </a:spcAft>
                      </a:pPr>
                      <a:r>
                        <a:rPr lang="de-DE" sz="900">
                          <a:solidFill>
                            <a:schemeClr val="tx1"/>
                          </a:solidFill>
                          <a:effectLst/>
                          <a:latin typeface="Arial"/>
                          <a:ea typeface="Times New Roman"/>
                          <a:cs typeface="Arial"/>
                        </a:rPr>
                        <a:t>≥ </a:t>
                      </a:r>
                      <a:r>
                        <a:rPr lang="de-DE" sz="900" dirty="0">
                          <a:solidFill>
                            <a:schemeClr val="tx1"/>
                          </a:solidFill>
                          <a:effectLst/>
                          <a:latin typeface="Arial"/>
                          <a:ea typeface="Times New Roman"/>
                          <a:cs typeface="Arial"/>
                        </a:rPr>
                        <a:t>7</a:t>
                      </a:r>
                      <a:r>
                        <a:rPr lang="de-DE" sz="900">
                          <a:solidFill>
                            <a:schemeClr val="tx1"/>
                          </a:solidFill>
                          <a:effectLst/>
                          <a:latin typeface="Arial"/>
                          <a:ea typeface="Times New Roman"/>
                          <a:cs typeface="Arial"/>
                        </a:rPr>
                        <a:t>0</a:t>
                      </a:r>
                      <a:r>
                        <a:rPr lang="de-DE" sz="900" dirty="0">
                          <a:solidFill>
                            <a:schemeClr val="tx1"/>
                          </a:solidFill>
                          <a:effectLst/>
                          <a:latin typeface="Arial"/>
                          <a:ea typeface="Times New Roman"/>
                          <a:cs typeface="Arial"/>
                        </a:rPr>
                        <a:t>%</a:t>
                      </a:r>
                      <a:endParaRPr lang="de-DE" sz="900" dirty="0">
                        <a:solidFill>
                          <a:schemeClr val="tx1"/>
                        </a:solidFill>
                        <a:effectLst/>
                        <a:latin typeface="Arial"/>
                        <a:ea typeface="Times New Roman"/>
                        <a:cs typeface="Times New Roman"/>
                      </a:endParaRPr>
                    </a:p>
                  </a:txBody>
                  <a:tcPr marL="63530" marR="63530" marT="0" marB="0" anchor="ctr">
                    <a:lnL>
                      <a:noFill/>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EF3E5"/>
                    </a:solidFill>
                  </a:tcPr>
                </a:tc>
                <a:tc>
                  <a:txBody>
                    <a:bodyPr/>
                    <a:lstStyle/>
                    <a:p>
                      <a:pPr algn="ctr">
                        <a:spcBef>
                          <a:spcPts val="100"/>
                        </a:spcBef>
                        <a:spcAft>
                          <a:spcPts val="100"/>
                        </a:spcAft>
                      </a:pPr>
                      <a:r>
                        <a:rPr lang="de-DE" sz="900" dirty="0">
                          <a:effectLst/>
                          <a:latin typeface="Arial"/>
                          <a:ea typeface="Times New Roman"/>
                          <a:cs typeface="Arial"/>
                        </a:rPr>
                        <a:t>2</a:t>
                      </a:r>
                      <a:endParaRPr lang="de-DE" sz="900" dirty="0">
                        <a:effectLst/>
                        <a:latin typeface="Arial"/>
                        <a:ea typeface="Times New Roman"/>
                        <a:cs typeface="Times New Roman"/>
                      </a:endParaRPr>
                    </a:p>
                  </a:txBody>
                  <a:tcPr marL="63530" marR="63530" marT="0" marB="0" anchor="ctr">
                    <a:lnL w="28575" cap="flat" cmpd="sng" algn="ctr">
                      <a:solidFill>
                        <a:srgbClr val="FFFFFF"/>
                      </a:solidFill>
                      <a:prstDash val="solid"/>
                      <a:round/>
                      <a:headEnd type="none" w="med" len="med"/>
                      <a:tailEnd type="none" w="med" len="med"/>
                    </a:lnL>
                    <a:lnR>
                      <a:noFill/>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EF3E5"/>
                    </a:solidFill>
                  </a:tcPr>
                </a:tc>
                <a:extLst>
                  <a:ext uri="{0D108BD9-81ED-4DB2-BD59-A6C34878D82A}">
                    <a16:rowId xmlns:a16="http://schemas.microsoft.com/office/drawing/2014/main" val="10017"/>
                  </a:ext>
                </a:extLst>
              </a:tr>
              <a:tr h="320622">
                <a:tc>
                  <a:txBody>
                    <a:bodyPr/>
                    <a:lstStyle/>
                    <a:p>
                      <a:pPr algn="l">
                        <a:spcBef>
                          <a:spcPts val="100"/>
                        </a:spcBef>
                        <a:spcAft>
                          <a:spcPts val="100"/>
                        </a:spcAft>
                      </a:pPr>
                      <a:r>
                        <a:rPr lang="de-DE" sz="900" dirty="0">
                          <a:effectLst/>
                          <a:latin typeface="Arial"/>
                          <a:ea typeface="Times New Roman"/>
                          <a:cs typeface="Arial"/>
                        </a:rPr>
                        <a:t>25</a:t>
                      </a:r>
                      <a:endParaRPr lang="de-DE" sz="900" dirty="0">
                        <a:effectLst/>
                        <a:latin typeface="Arial"/>
                        <a:ea typeface="Times New Roman"/>
                        <a:cs typeface="Times New Roman"/>
                      </a:endParaRPr>
                    </a:p>
                  </a:txBody>
                  <a:tcPr marL="63530" marR="63530" marT="0" marB="0" anchor="ctr">
                    <a:lnL>
                      <a:noFill/>
                    </a:lnL>
                    <a:lnR>
                      <a:noFill/>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EF3E5"/>
                    </a:solidFill>
                  </a:tcPr>
                </a:tc>
                <a:tc>
                  <a:txBody>
                    <a:bodyPr/>
                    <a:lstStyle/>
                    <a:p>
                      <a:pPr algn="l">
                        <a:spcBef>
                          <a:spcPts val="100"/>
                        </a:spcBef>
                        <a:spcAft>
                          <a:spcPts val="100"/>
                        </a:spcAft>
                      </a:pPr>
                      <a:r>
                        <a:rPr lang="de-DE" sz="900" dirty="0">
                          <a:effectLst/>
                          <a:latin typeface="Arial"/>
                          <a:ea typeface="Times New Roman"/>
                          <a:cs typeface="Arial"/>
                        </a:rPr>
                        <a:t>Qualität des TME-Rektumpräparates (Angabe Pathologie)</a:t>
                      </a:r>
                      <a:endParaRPr lang="de-DE" sz="900" dirty="0">
                        <a:effectLst/>
                        <a:latin typeface="Arial"/>
                        <a:ea typeface="Times New Roman"/>
                        <a:cs typeface="Times New Roman"/>
                      </a:endParaRPr>
                    </a:p>
                  </a:txBody>
                  <a:tcPr marL="63530" marR="63530" marT="0" marB="0" anchor="ctr">
                    <a:lnL>
                      <a:noFill/>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EF3E5"/>
                    </a:solidFill>
                  </a:tcPr>
                </a:tc>
                <a:tc>
                  <a:txBody>
                    <a:bodyPr/>
                    <a:lstStyle/>
                    <a:p>
                      <a:pPr algn="ctr">
                        <a:spcBef>
                          <a:spcPts val="100"/>
                        </a:spcBef>
                        <a:spcAft>
                          <a:spcPts val="100"/>
                        </a:spcAft>
                      </a:pPr>
                      <a:r>
                        <a:rPr lang="de-DE" sz="900" dirty="0" err="1">
                          <a:solidFill>
                            <a:schemeClr val="tx1"/>
                          </a:solidFill>
                          <a:effectLst/>
                          <a:latin typeface="Arial"/>
                          <a:ea typeface="Times New Roman"/>
                          <a:cs typeface="Arial"/>
                        </a:rPr>
                        <a:t>k.A</a:t>
                      </a:r>
                      <a:r>
                        <a:rPr lang="de-DE" sz="900" dirty="0">
                          <a:solidFill>
                            <a:schemeClr val="tx1"/>
                          </a:solidFill>
                          <a:effectLst/>
                          <a:latin typeface="Arial"/>
                          <a:ea typeface="Times New Roman"/>
                          <a:cs typeface="Arial"/>
                        </a:rPr>
                        <a:t>.</a:t>
                      </a:r>
                      <a:endParaRPr lang="de-DE" sz="900" dirty="0">
                        <a:solidFill>
                          <a:schemeClr val="tx1"/>
                        </a:solidFill>
                        <a:effectLst/>
                        <a:latin typeface="Arial"/>
                        <a:ea typeface="Times New Roman"/>
                        <a:cs typeface="Times New Roman"/>
                      </a:endParaRPr>
                    </a:p>
                  </a:txBody>
                  <a:tcPr marL="63530" marR="63530" marT="0" marB="0" anchor="ctr">
                    <a:lnL w="28575" cap="flat" cmpd="sng" algn="ctr">
                      <a:solidFill>
                        <a:srgbClr val="FFFFFF"/>
                      </a:solidFill>
                      <a:prstDash val="solid"/>
                      <a:round/>
                      <a:headEnd type="none" w="med" len="med"/>
                      <a:tailEnd type="none" w="med" len="med"/>
                    </a:lnL>
                    <a:lnR>
                      <a:noFill/>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EF3E5"/>
                    </a:solidFill>
                  </a:tcPr>
                </a:tc>
                <a:tc>
                  <a:txBody>
                    <a:bodyPr/>
                    <a:lstStyle/>
                    <a:p>
                      <a:pPr algn="ctr">
                        <a:spcBef>
                          <a:spcPts val="100"/>
                        </a:spcBef>
                        <a:spcAft>
                          <a:spcPts val="100"/>
                        </a:spcAft>
                      </a:pPr>
                      <a:r>
                        <a:rPr lang="de-DE" sz="900" dirty="0">
                          <a:solidFill>
                            <a:schemeClr val="tx1"/>
                          </a:solidFill>
                          <a:effectLst/>
                          <a:latin typeface="Arial"/>
                          <a:ea typeface="Times New Roman"/>
                          <a:cs typeface="Arial"/>
                        </a:rPr>
                        <a:t>≤ 60%</a:t>
                      </a:r>
                      <a:endParaRPr lang="de-DE" sz="900" dirty="0">
                        <a:solidFill>
                          <a:schemeClr val="tx1"/>
                        </a:solidFill>
                        <a:effectLst/>
                        <a:latin typeface="Arial"/>
                        <a:ea typeface="Times New Roman"/>
                        <a:cs typeface="Times New Roman"/>
                      </a:endParaRPr>
                    </a:p>
                  </a:txBody>
                  <a:tcPr marL="63530" marR="63530" marT="0" marB="0" anchor="ctr">
                    <a:lnL>
                      <a:noFill/>
                    </a:lnL>
                    <a:lnR>
                      <a:noFill/>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EF3E5"/>
                    </a:solidFill>
                  </a:tcPr>
                </a:tc>
                <a:tc>
                  <a:txBody>
                    <a:bodyPr/>
                    <a:lstStyle/>
                    <a:p>
                      <a:pPr algn="ctr">
                        <a:spcBef>
                          <a:spcPts val="100"/>
                        </a:spcBef>
                        <a:spcAft>
                          <a:spcPts val="100"/>
                        </a:spcAft>
                      </a:pPr>
                      <a:r>
                        <a:rPr lang="de-DE" sz="900" dirty="0">
                          <a:solidFill>
                            <a:schemeClr val="tx1"/>
                          </a:solidFill>
                          <a:effectLst/>
                          <a:latin typeface="Arial"/>
                          <a:ea typeface="Times New Roman"/>
                          <a:cs typeface="Arial"/>
                        </a:rPr>
                        <a:t>60% &lt; x &lt; 85%</a:t>
                      </a:r>
                      <a:endParaRPr lang="de-DE" sz="900" dirty="0">
                        <a:solidFill>
                          <a:schemeClr val="tx1"/>
                        </a:solidFill>
                        <a:effectLst/>
                        <a:latin typeface="Arial"/>
                        <a:ea typeface="Times New Roman"/>
                        <a:cs typeface="Times New Roman"/>
                      </a:endParaRPr>
                    </a:p>
                  </a:txBody>
                  <a:tcPr marL="63530" marR="63530" marT="0" marB="0" anchor="ctr">
                    <a:lnL>
                      <a:noFill/>
                    </a:lnL>
                    <a:lnR>
                      <a:noFill/>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EF3E5"/>
                    </a:solidFill>
                  </a:tcPr>
                </a:tc>
                <a:tc>
                  <a:txBody>
                    <a:bodyPr/>
                    <a:lstStyle/>
                    <a:p>
                      <a:pPr algn="ctr">
                        <a:spcBef>
                          <a:spcPts val="100"/>
                        </a:spcBef>
                        <a:spcAft>
                          <a:spcPts val="100"/>
                        </a:spcAft>
                      </a:pPr>
                      <a:r>
                        <a:rPr lang="de-DE" sz="900" dirty="0">
                          <a:solidFill>
                            <a:schemeClr val="tx1"/>
                          </a:solidFill>
                          <a:effectLst/>
                          <a:latin typeface="Arial"/>
                          <a:ea typeface="Times New Roman"/>
                          <a:cs typeface="Arial"/>
                        </a:rPr>
                        <a:t>≥ 85%</a:t>
                      </a:r>
                      <a:endParaRPr lang="de-DE" sz="900" dirty="0">
                        <a:solidFill>
                          <a:schemeClr val="tx1"/>
                        </a:solidFill>
                        <a:effectLst/>
                        <a:latin typeface="Arial"/>
                        <a:ea typeface="Times New Roman"/>
                        <a:cs typeface="Times New Roman"/>
                      </a:endParaRPr>
                    </a:p>
                  </a:txBody>
                  <a:tcPr marL="63530" marR="63530" marT="0" marB="0" anchor="ctr">
                    <a:lnL>
                      <a:noFill/>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EF3E5"/>
                    </a:solidFill>
                  </a:tcPr>
                </a:tc>
                <a:tc>
                  <a:txBody>
                    <a:bodyPr/>
                    <a:lstStyle/>
                    <a:p>
                      <a:pPr algn="ctr">
                        <a:spcBef>
                          <a:spcPts val="100"/>
                        </a:spcBef>
                        <a:spcAft>
                          <a:spcPts val="100"/>
                        </a:spcAft>
                      </a:pPr>
                      <a:r>
                        <a:rPr lang="de-DE" sz="900" dirty="0">
                          <a:effectLst/>
                          <a:latin typeface="Arial"/>
                          <a:ea typeface="Times New Roman"/>
                          <a:cs typeface="Arial"/>
                        </a:rPr>
                        <a:t>1,5</a:t>
                      </a:r>
                      <a:endParaRPr lang="de-DE" sz="900" dirty="0">
                        <a:effectLst/>
                        <a:latin typeface="Arial"/>
                        <a:ea typeface="Times New Roman"/>
                        <a:cs typeface="Times New Roman"/>
                      </a:endParaRPr>
                    </a:p>
                  </a:txBody>
                  <a:tcPr marL="63530" marR="63530" marT="0" marB="0" anchor="ctr">
                    <a:lnL w="28575" cap="flat" cmpd="sng" algn="ctr">
                      <a:solidFill>
                        <a:srgbClr val="FFFFFF"/>
                      </a:solidFill>
                      <a:prstDash val="solid"/>
                      <a:round/>
                      <a:headEnd type="none" w="med" len="med"/>
                      <a:tailEnd type="none" w="med" len="med"/>
                    </a:lnL>
                    <a:lnR>
                      <a:noFill/>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EF3E5"/>
                    </a:solidFill>
                  </a:tcPr>
                </a:tc>
                <a:extLst>
                  <a:ext uri="{0D108BD9-81ED-4DB2-BD59-A6C34878D82A}">
                    <a16:rowId xmlns:a16="http://schemas.microsoft.com/office/drawing/2014/main" val="10019"/>
                  </a:ext>
                </a:extLst>
              </a:tr>
              <a:tr h="251502">
                <a:tc>
                  <a:txBody>
                    <a:bodyPr/>
                    <a:lstStyle/>
                    <a:p>
                      <a:pPr algn="l">
                        <a:spcBef>
                          <a:spcPts val="100"/>
                        </a:spcBef>
                        <a:spcAft>
                          <a:spcPts val="100"/>
                        </a:spcAft>
                      </a:pPr>
                      <a:r>
                        <a:rPr lang="de-DE" sz="900" dirty="0">
                          <a:effectLst/>
                          <a:latin typeface="Arial"/>
                          <a:ea typeface="Times New Roman"/>
                          <a:cs typeface="Arial"/>
                        </a:rPr>
                        <a:t>27</a:t>
                      </a:r>
                      <a:endParaRPr lang="de-DE" sz="900" dirty="0">
                        <a:effectLst/>
                        <a:latin typeface="Arial"/>
                        <a:ea typeface="Times New Roman"/>
                        <a:cs typeface="Times New Roman"/>
                      </a:endParaRPr>
                    </a:p>
                  </a:txBody>
                  <a:tcPr marL="63530" marR="63530" marT="0" marB="0" anchor="ctr">
                    <a:lnL>
                      <a:noFill/>
                    </a:lnL>
                    <a:lnR>
                      <a:noFill/>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EF3E5"/>
                    </a:solidFill>
                  </a:tcPr>
                </a:tc>
                <a:tc>
                  <a:txBody>
                    <a:bodyPr/>
                    <a:lstStyle/>
                    <a:p>
                      <a:pPr algn="l">
                        <a:spcBef>
                          <a:spcPts val="100"/>
                        </a:spcBef>
                        <a:spcAft>
                          <a:spcPts val="100"/>
                        </a:spcAft>
                      </a:pPr>
                      <a:r>
                        <a:rPr lang="de-DE" sz="900" dirty="0">
                          <a:effectLst/>
                          <a:latin typeface="Arial"/>
                          <a:ea typeface="Times New Roman"/>
                          <a:cs typeface="Arial"/>
                        </a:rPr>
                        <a:t>Lymphknotenuntersuchung</a:t>
                      </a:r>
                      <a:endParaRPr lang="de-DE" sz="900" dirty="0">
                        <a:effectLst/>
                        <a:latin typeface="Arial"/>
                        <a:ea typeface="Times New Roman"/>
                        <a:cs typeface="Times New Roman"/>
                      </a:endParaRPr>
                    </a:p>
                  </a:txBody>
                  <a:tcPr marL="63530" marR="63530" marT="0" marB="0" anchor="ctr">
                    <a:lnL>
                      <a:noFill/>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EF3E5"/>
                    </a:solidFill>
                  </a:tcPr>
                </a:tc>
                <a:tc>
                  <a:txBody>
                    <a:bodyPr/>
                    <a:lstStyle/>
                    <a:p>
                      <a:pPr algn="ctr">
                        <a:spcBef>
                          <a:spcPts val="100"/>
                        </a:spcBef>
                        <a:spcAft>
                          <a:spcPts val="100"/>
                        </a:spcAft>
                      </a:pPr>
                      <a:r>
                        <a:rPr lang="de-DE" sz="900">
                          <a:solidFill>
                            <a:schemeClr val="tx1"/>
                          </a:solidFill>
                          <a:effectLst/>
                          <a:latin typeface="Arial"/>
                          <a:ea typeface="Times New Roman"/>
                          <a:cs typeface="Arial"/>
                        </a:rPr>
                        <a:t>k.A.</a:t>
                      </a:r>
                      <a:endParaRPr lang="de-DE" sz="900">
                        <a:solidFill>
                          <a:schemeClr val="tx1"/>
                        </a:solidFill>
                        <a:effectLst/>
                        <a:latin typeface="Arial"/>
                        <a:ea typeface="Times New Roman"/>
                        <a:cs typeface="Times New Roman"/>
                      </a:endParaRPr>
                    </a:p>
                  </a:txBody>
                  <a:tcPr marL="63530" marR="63530" marT="0" marB="0" anchor="ctr">
                    <a:lnL w="28575" cap="flat" cmpd="sng" algn="ctr">
                      <a:solidFill>
                        <a:srgbClr val="FFFFFF"/>
                      </a:solidFill>
                      <a:prstDash val="solid"/>
                      <a:round/>
                      <a:headEnd type="none" w="med" len="med"/>
                      <a:tailEnd type="none" w="med" len="med"/>
                    </a:lnL>
                    <a:lnR>
                      <a:noFill/>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EF3E5"/>
                    </a:solidFill>
                  </a:tcPr>
                </a:tc>
                <a:tc>
                  <a:txBody>
                    <a:bodyPr/>
                    <a:lstStyle/>
                    <a:p>
                      <a:pPr algn="ctr">
                        <a:spcBef>
                          <a:spcPts val="100"/>
                        </a:spcBef>
                        <a:spcAft>
                          <a:spcPts val="100"/>
                        </a:spcAft>
                      </a:pPr>
                      <a:r>
                        <a:rPr lang="de-DE" sz="900">
                          <a:solidFill>
                            <a:schemeClr val="tx1"/>
                          </a:solidFill>
                          <a:effectLst/>
                          <a:latin typeface="Arial"/>
                          <a:ea typeface="Times New Roman"/>
                          <a:cs typeface="Arial"/>
                        </a:rPr>
                        <a:t>≤ 90%</a:t>
                      </a:r>
                      <a:endParaRPr lang="de-DE" sz="900">
                        <a:solidFill>
                          <a:schemeClr val="tx1"/>
                        </a:solidFill>
                        <a:effectLst/>
                        <a:latin typeface="Arial"/>
                        <a:ea typeface="Times New Roman"/>
                        <a:cs typeface="Times New Roman"/>
                      </a:endParaRPr>
                    </a:p>
                  </a:txBody>
                  <a:tcPr marL="63530" marR="63530" marT="0" marB="0" anchor="ctr">
                    <a:lnL>
                      <a:noFill/>
                    </a:lnL>
                    <a:lnR>
                      <a:noFill/>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EF3E5"/>
                    </a:solidFill>
                  </a:tcPr>
                </a:tc>
                <a:tc>
                  <a:txBody>
                    <a:bodyPr/>
                    <a:lstStyle/>
                    <a:p>
                      <a:pPr algn="ctr">
                        <a:spcBef>
                          <a:spcPts val="100"/>
                        </a:spcBef>
                        <a:spcAft>
                          <a:spcPts val="100"/>
                        </a:spcAft>
                      </a:pPr>
                      <a:r>
                        <a:rPr lang="de-DE" sz="900" dirty="0">
                          <a:solidFill>
                            <a:schemeClr val="tx1"/>
                          </a:solidFill>
                          <a:effectLst/>
                          <a:latin typeface="Arial"/>
                          <a:ea typeface="Times New Roman"/>
                          <a:cs typeface="Arial"/>
                        </a:rPr>
                        <a:t>90% &lt; x &lt; 95%</a:t>
                      </a:r>
                      <a:endParaRPr lang="de-DE" sz="900" dirty="0">
                        <a:solidFill>
                          <a:schemeClr val="tx1"/>
                        </a:solidFill>
                        <a:effectLst/>
                        <a:latin typeface="Arial"/>
                        <a:ea typeface="Times New Roman"/>
                        <a:cs typeface="Times New Roman"/>
                      </a:endParaRPr>
                    </a:p>
                  </a:txBody>
                  <a:tcPr marL="63530" marR="63530" marT="0" marB="0" anchor="ctr">
                    <a:lnL>
                      <a:noFill/>
                    </a:lnL>
                    <a:lnR>
                      <a:noFill/>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EF3E5"/>
                    </a:solidFill>
                  </a:tcPr>
                </a:tc>
                <a:tc>
                  <a:txBody>
                    <a:bodyPr/>
                    <a:lstStyle/>
                    <a:p>
                      <a:pPr algn="ctr">
                        <a:spcBef>
                          <a:spcPts val="100"/>
                        </a:spcBef>
                        <a:spcAft>
                          <a:spcPts val="100"/>
                        </a:spcAft>
                      </a:pPr>
                      <a:r>
                        <a:rPr lang="de-DE" sz="900" dirty="0">
                          <a:solidFill>
                            <a:schemeClr val="tx1"/>
                          </a:solidFill>
                          <a:effectLst/>
                          <a:latin typeface="Arial"/>
                          <a:ea typeface="Times New Roman"/>
                          <a:cs typeface="Arial"/>
                        </a:rPr>
                        <a:t>≥ 95%</a:t>
                      </a:r>
                      <a:endParaRPr lang="de-DE" sz="900" dirty="0">
                        <a:solidFill>
                          <a:schemeClr val="tx1"/>
                        </a:solidFill>
                        <a:effectLst/>
                        <a:latin typeface="Arial"/>
                        <a:ea typeface="Times New Roman"/>
                        <a:cs typeface="Times New Roman"/>
                      </a:endParaRPr>
                    </a:p>
                  </a:txBody>
                  <a:tcPr marL="63530" marR="63530" marT="0" marB="0" anchor="ctr">
                    <a:lnL>
                      <a:noFill/>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EF3E5"/>
                    </a:solidFill>
                  </a:tcPr>
                </a:tc>
                <a:tc>
                  <a:txBody>
                    <a:bodyPr/>
                    <a:lstStyle/>
                    <a:p>
                      <a:pPr algn="ctr">
                        <a:spcBef>
                          <a:spcPts val="100"/>
                        </a:spcBef>
                        <a:spcAft>
                          <a:spcPts val="100"/>
                        </a:spcAft>
                      </a:pPr>
                      <a:r>
                        <a:rPr lang="de-DE" sz="900" dirty="0">
                          <a:effectLst/>
                          <a:latin typeface="Arial"/>
                          <a:ea typeface="Times New Roman"/>
                          <a:cs typeface="Arial"/>
                        </a:rPr>
                        <a:t>1,5</a:t>
                      </a:r>
                      <a:endParaRPr lang="de-DE" sz="900" dirty="0">
                        <a:effectLst/>
                        <a:latin typeface="Arial"/>
                        <a:ea typeface="Times New Roman"/>
                        <a:cs typeface="Times New Roman"/>
                      </a:endParaRPr>
                    </a:p>
                  </a:txBody>
                  <a:tcPr marL="63530" marR="63530" marT="0" marB="0" anchor="ctr">
                    <a:lnL w="28575" cap="flat" cmpd="sng" algn="ctr">
                      <a:solidFill>
                        <a:srgbClr val="FFFFFF"/>
                      </a:solidFill>
                      <a:prstDash val="solid"/>
                      <a:round/>
                      <a:headEnd type="none" w="med" len="med"/>
                      <a:tailEnd type="none" w="med" len="med"/>
                    </a:lnL>
                    <a:lnR>
                      <a:noFill/>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EF3E5"/>
                    </a:solidFill>
                  </a:tcPr>
                </a:tc>
                <a:extLst>
                  <a:ext uri="{0D108BD9-81ED-4DB2-BD59-A6C34878D82A}">
                    <a16:rowId xmlns:a16="http://schemas.microsoft.com/office/drawing/2014/main" val="10020"/>
                  </a:ext>
                </a:extLst>
              </a:tr>
            </a:tbl>
          </a:graphicData>
        </a:graphic>
      </p:graphicFrame>
      <p:sp>
        <p:nvSpPr>
          <p:cNvPr id="9" name="Title 1">
            <a:extLst>
              <a:ext uri="{FF2B5EF4-FFF2-40B4-BE49-F238E27FC236}">
                <a16:creationId xmlns:a16="http://schemas.microsoft.com/office/drawing/2014/main" id="{86CEBA58-1CB8-42DD-995B-305F12CC4308}"/>
              </a:ext>
            </a:extLst>
          </p:cNvPr>
          <p:cNvSpPr txBox="1">
            <a:spLocks/>
          </p:cNvSpPr>
          <p:nvPr/>
        </p:nvSpPr>
        <p:spPr bwMode="auto">
          <a:xfrm>
            <a:off x="165100" y="228600"/>
            <a:ext cx="717821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itchFamily="34" charset="0"/>
                <a:cs typeface="Arial" pitchFamily="34" charset="0"/>
              </a:defRPr>
            </a:lvl1pPr>
            <a:lvl2pPr marL="742950" indent="-285750" eaLnBrk="0" hangingPunct="0">
              <a:defRPr>
                <a:solidFill>
                  <a:schemeClr val="tx1"/>
                </a:solidFill>
                <a:latin typeface="Calibri" pitchFamily="34" charset="0"/>
                <a:cs typeface="Arial" pitchFamily="34" charset="0"/>
              </a:defRPr>
            </a:lvl2pPr>
            <a:lvl3pPr marL="1143000" indent="-228600" eaLnBrk="0" hangingPunct="0">
              <a:defRPr>
                <a:solidFill>
                  <a:schemeClr val="tx1"/>
                </a:solidFill>
                <a:latin typeface="Calibri" pitchFamily="34" charset="0"/>
                <a:cs typeface="Arial" pitchFamily="34" charset="0"/>
              </a:defRPr>
            </a:lvl3pPr>
            <a:lvl4pPr marL="1600200" indent="-228600" eaLnBrk="0" hangingPunct="0">
              <a:defRPr>
                <a:solidFill>
                  <a:schemeClr val="tx1"/>
                </a:solidFill>
                <a:latin typeface="Calibri" pitchFamily="34" charset="0"/>
                <a:cs typeface="Arial" pitchFamily="34" charset="0"/>
              </a:defRPr>
            </a:lvl4pPr>
            <a:lvl5pPr marL="2057400" indent="-228600" eaLnBrk="0" hangingPunct="0">
              <a:defRPr>
                <a:solidFill>
                  <a:schemeClr val="tx1"/>
                </a:solidFill>
                <a:latin typeface="Calibri" pitchFamily="34" charset="0"/>
                <a:cs typeface="Arial" pitchFamily="34" charset="0"/>
              </a:defRPr>
            </a:lvl5pPr>
            <a:lvl6pPr marL="2514600" indent="-228600"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eaLnBrk="0" fontAlgn="base" hangingPunct="0">
              <a:spcBef>
                <a:spcPct val="0"/>
              </a:spcBef>
              <a:spcAft>
                <a:spcPct val="0"/>
              </a:spcAft>
              <a:defRPr>
                <a:solidFill>
                  <a:schemeClr val="tx1"/>
                </a:solidFill>
                <a:latin typeface="Calibri" pitchFamily="34" charset="0"/>
                <a:cs typeface="Arial" pitchFamily="34" charset="0"/>
              </a:defRPr>
            </a:lvl9pPr>
          </a:lstStyle>
          <a:p>
            <a:pPr eaLnBrk="1" hangingPunct="1"/>
            <a:r>
              <a:rPr lang="de-DE" sz="1200" dirty="0">
                <a:latin typeface="Arial" pitchFamily="34" charset="0"/>
              </a:rPr>
              <a:t>Jahresbericht Darm 2024 (Auditjahr 2023 / Kennzahlenjahr 2022)</a:t>
            </a:r>
            <a:endParaRPr lang="de-DE" sz="1200" kern="0" dirty="0">
              <a:solidFill>
                <a:srgbClr val="7F7F7F"/>
              </a:solidFill>
              <a:latin typeface="Arial" charset="0"/>
              <a:cs typeface="Arial" charset="0"/>
            </a:endParaRPr>
          </a:p>
        </p:txBody>
      </p:sp>
    </p:spTree>
    <p:extLst>
      <p:ext uri="{BB962C8B-B14F-4D97-AF65-F5344CB8AC3E}">
        <p14:creationId xmlns:p14="http://schemas.microsoft.com/office/powerpoint/2010/main" val="15354278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el 10"/>
          <p:cNvSpPr txBox="1">
            <a:spLocks/>
          </p:cNvSpPr>
          <p:nvPr/>
        </p:nvSpPr>
        <p:spPr>
          <a:xfrm>
            <a:off x="382201" y="3810000"/>
            <a:ext cx="8409781" cy="1219200"/>
          </a:xfrm>
          <a:prstGeom prst="rect">
            <a:avLst/>
          </a:prstGeom>
        </p:spPr>
        <p:txBody>
          <a:bodyPr vert="horz" lIns="91440" tIns="45720" rIns="91440" bIns="45720" rtlCol="0"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endParaRPr lang="de-DE" dirty="0">
              <a:solidFill>
                <a:schemeClr val="accent6">
                  <a:lumMod val="50000"/>
                </a:schemeClr>
              </a:solidFill>
              <a:latin typeface="Arial" charset="0"/>
              <a:cs typeface="Arial" charset="0"/>
            </a:endParaRPr>
          </a:p>
        </p:txBody>
      </p:sp>
      <p:sp>
        <p:nvSpPr>
          <p:cNvPr id="13" name="Untertitel 11"/>
          <p:cNvSpPr txBox="1">
            <a:spLocks/>
          </p:cNvSpPr>
          <p:nvPr/>
        </p:nvSpPr>
        <p:spPr>
          <a:xfrm>
            <a:off x="402266" y="4540251"/>
            <a:ext cx="6934200" cy="1250949"/>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defRPr/>
            </a:pPr>
            <a:endParaRPr lang="de-DE" sz="1800" dirty="0">
              <a:solidFill>
                <a:schemeClr val="bg1">
                  <a:lumMod val="50000"/>
                </a:schemeClr>
              </a:solidFill>
              <a:latin typeface="Arial" charset="0"/>
              <a:cs typeface="Arial" charset="0"/>
            </a:endParaRPr>
          </a:p>
        </p:txBody>
      </p:sp>
      <p:sp>
        <p:nvSpPr>
          <p:cNvPr id="2" name="TextBox 1"/>
          <p:cNvSpPr txBox="1"/>
          <p:nvPr/>
        </p:nvSpPr>
        <p:spPr>
          <a:xfrm>
            <a:off x="6477000" y="4038600"/>
            <a:ext cx="2667718" cy="2416046"/>
          </a:xfrm>
          <a:prstGeom prst="rect">
            <a:avLst/>
          </a:prstGeom>
          <a:noFill/>
        </p:spPr>
        <p:txBody>
          <a:bodyPr wrap="none" rtlCol="0">
            <a:spAutoFit/>
          </a:bodyPr>
          <a:lstStyle/>
          <a:p>
            <a:r>
              <a:rPr lang="de-DE" sz="1100" b="1" dirty="0">
                <a:solidFill>
                  <a:srgbClr val="984807"/>
                </a:solidFill>
                <a:latin typeface="Arial" panose="020B0604020202020204" pitchFamily="34" charset="0"/>
                <a:cs typeface="Arial" panose="020B0604020202020204" pitchFamily="34" charset="0"/>
              </a:rPr>
              <a:t>Impressum</a:t>
            </a:r>
            <a:endParaRPr lang="de-DE" sz="1100" dirty="0">
              <a:solidFill>
                <a:srgbClr val="984807"/>
              </a:solidFill>
              <a:latin typeface="Arial" panose="020B0604020202020204" pitchFamily="34" charset="0"/>
              <a:cs typeface="Arial" panose="020B0604020202020204" pitchFamily="34" charset="0"/>
            </a:endParaRPr>
          </a:p>
          <a:p>
            <a:r>
              <a:rPr lang="de-DE" sz="1000" dirty="0">
                <a:solidFill>
                  <a:srgbClr val="984807"/>
                </a:solidFill>
                <a:latin typeface="Arial" panose="020B0604020202020204" pitchFamily="34" charset="0"/>
                <a:cs typeface="Arial" panose="020B0604020202020204" pitchFamily="34" charset="0"/>
              </a:rPr>
              <a:t>Herausgeber und inhaltlich verantwortlich:</a:t>
            </a:r>
          </a:p>
          <a:p>
            <a:r>
              <a:rPr lang="de-DE" sz="1000" dirty="0">
                <a:solidFill>
                  <a:srgbClr val="984807"/>
                </a:solidFill>
                <a:latin typeface="Arial" panose="020B0604020202020204" pitchFamily="34" charset="0"/>
                <a:cs typeface="Arial" panose="020B0604020202020204" pitchFamily="34" charset="0"/>
              </a:rPr>
              <a:t>Deutsche Krebsgesellschaft (DKG)</a:t>
            </a:r>
          </a:p>
          <a:p>
            <a:r>
              <a:rPr lang="de-DE" sz="1000" dirty="0">
                <a:solidFill>
                  <a:srgbClr val="984807"/>
                </a:solidFill>
                <a:latin typeface="Arial" panose="020B0604020202020204" pitchFamily="34" charset="0"/>
                <a:cs typeface="Arial" panose="020B0604020202020204" pitchFamily="34" charset="0"/>
              </a:rPr>
              <a:t>Kuno-Fischer-Straße 8</a:t>
            </a:r>
          </a:p>
          <a:p>
            <a:r>
              <a:rPr lang="de-DE" sz="1000" dirty="0">
                <a:solidFill>
                  <a:srgbClr val="984807"/>
                </a:solidFill>
                <a:latin typeface="Arial" panose="020B0604020202020204" pitchFamily="34" charset="0"/>
                <a:cs typeface="Arial" panose="020B0604020202020204" pitchFamily="34" charset="0"/>
              </a:rPr>
              <a:t>14057 Berlin</a:t>
            </a:r>
          </a:p>
          <a:p>
            <a:r>
              <a:rPr lang="de-DE" sz="1000" dirty="0">
                <a:solidFill>
                  <a:srgbClr val="984807"/>
                </a:solidFill>
                <a:latin typeface="Arial" panose="020B0604020202020204" pitchFamily="34" charset="0"/>
                <a:cs typeface="Arial" panose="020B0604020202020204" pitchFamily="34" charset="0"/>
              </a:rPr>
              <a:t>Tel:  +49 (030) 322 93 29 0</a:t>
            </a:r>
          </a:p>
          <a:p>
            <a:r>
              <a:rPr lang="de-DE" sz="1000" dirty="0">
                <a:solidFill>
                  <a:srgbClr val="984807"/>
                </a:solidFill>
                <a:latin typeface="Arial" panose="020B0604020202020204" pitchFamily="34" charset="0"/>
                <a:cs typeface="Arial" panose="020B0604020202020204" pitchFamily="34" charset="0"/>
              </a:rPr>
              <a:t>Vereinsregister Amtsgericht Charlottenburg,</a:t>
            </a:r>
          </a:p>
          <a:p>
            <a:r>
              <a:rPr lang="de-DE" sz="1000" dirty="0">
                <a:solidFill>
                  <a:srgbClr val="984807"/>
                </a:solidFill>
                <a:latin typeface="Arial" panose="020B0604020202020204" pitchFamily="34" charset="0"/>
                <a:cs typeface="Arial" panose="020B0604020202020204" pitchFamily="34" charset="0"/>
              </a:rPr>
              <a:t>Vereinsregister-Nr.: VR 27661 B</a:t>
            </a:r>
          </a:p>
          <a:p>
            <a:endParaRPr lang="de-DE" sz="1000" dirty="0">
              <a:solidFill>
                <a:srgbClr val="984807"/>
              </a:solidFill>
              <a:latin typeface="Arial" panose="020B0604020202020204" pitchFamily="34" charset="0"/>
              <a:cs typeface="Arial" panose="020B0604020202020204" pitchFamily="34" charset="0"/>
            </a:endParaRPr>
          </a:p>
          <a:p>
            <a:r>
              <a:rPr lang="de-DE" sz="1000" dirty="0">
                <a:solidFill>
                  <a:srgbClr val="984807"/>
                </a:solidFill>
                <a:latin typeface="Arial" panose="020B0604020202020204" pitchFamily="34" charset="0"/>
                <a:cs typeface="Arial" panose="020B0604020202020204" pitchFamily="34" charset="0"/>
              </a:rPr>
              <a:t>in Zusammenarbeit mit:</a:t>
            </a:r>
          </a:p>
          <a:p>
            <a:r>
              <a:rPr lang="de-DE" sz="1000" dirty="0">
                <a:solidFill>
                  <a:srgbClr val="984807"/>
                </a:solidFill>
                <a:latin typeface="Arial" panose="020B0604020202020204" pitchFamily="34" charset="0"/>
                <a:cs typeface="Arial" panose="020B0604020202020204" pitchFamily="34" charset="0"/>
              </a:rPr>
              <a:t>OnkoZert, Neu-Ulm</a:t>
            </a:r>
          </a:p>
          <a:p>
            <a:r>
              <a:rPr lang="de-DE" sz="1000" dirty="0">
                <a:solidFill>
                  <a:srgbClr val="984807"/>
                </a:solidFill>
                <a:latin typeface="Arial" panose="020B0604020202020204" pitchFamily="34" charset="0"/>
                <a:cs typeface="Arial" panose="020B0604020202020204" pitchFamily="34" charset="0"/>
              </a:rPr>
              <a:t>www.onkozert.de</a:t>
            </a:r>
          </a:p>
          <a:p>
            <a:endParaRPr lang="de-DE" sz="1000" dirty="0">
              <a:solidFill>
                <a:srgbClr val="984807"/>
              </a:solidFill>
              <a:latin typeface="Arial" panose="020B0604020202020204" pitchFamily="34" charset="0"/>
              <a:cs typeface="Arial" panose="020B0604020202020204" pitchFamily="34" charset="0"/>
            </a:endParaRPr>
          </a:p>
          <a:p>
            <a:r>
              <a:rPr lang="de-DE" sz="1000" dirty="0">
                <a:solidFill>
                  <a:srgbClr val="984807"/>
                </a:solidFill>
                <a:latin typeface="Arial" panose="020B0604020202020204" pitchFamily="34" charset="0"/>
                <a:cs typeface="Arial" panose="020B0604020202020204" pitchFamily="34" charset="0"/>
              </a:rPr>
              <a:t>Version A1; Stand 11.09.2024</a:t>
            </a:r>
          </a:p>
          <a:p>
            <a:endParaRPr lang="de-DE" sz="1000" dirty="0">
              <a:solidFill>
                <a:schemeClr val="bg1">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4098815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1680</Words>
  <Application>Microsoft Office PowerPoint</Application>
  <PresentationFormat>A4-Papier (210 x 297 mm)</PresentationFormat>
  <Paragraphs>692</Paragraphs>
  <Slides>8</Slides>
  <Notes>1</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8</vt:i4>
      </vt:variant>
    </vt:vector>
  </HeadingPairs>
  <TitlesOfParts>
    <vt:vector size="13" baseType="lpstr">
      <vt:lpstr>Arial</vt:lpstr>
      <vt:lpstr>Calibri</vt:lpstr>
      <vt:lpstr>TheSansOffice</vt:lpstr>
      <vt:lpstr>Times New Roman</vt:lpstr>
      <vt:lpstr>Office Theme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OnkoZert</dc:creator>
  <cp:lastModifiedBy>Riedl, Stefan Prof.Dr.</cp:lastModifiedBy>
  <cp:revision>625</cp:revision>
  <cp:lastPrinted>2024-09-30T07:38:44Z</cp:lastPrinted>
  <dcterms:created xsi:type="dcterms:W3CDTF">2006-08-16T00:00:00Z</dcterms:created>
  <dcterms:modified xsi:type="dcterms:W3CDTF">2024-09-30T07:39:45Z</dcterms:modified>
</cp:coreProperties>
</file>